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34"/>
  </p:notesMasterIdLst>
  <p:sldIdLst>
    <p:sldId id="272" r:id="rId5"/>
    <p:sldId id="273" r:id="rId6"/>
    <p:sldId id="274" r:id="rId7"/>
    <p:sldId id="275" r:id="rId8"/>
    <p:sldId id="277" r:id="rId9"/>
    <p:sldId id="278" r:id="rId10"/>
    <p:sldId id="279" r:id="rId11"/>
    <p:sldId id="280" r:id="rId12"/>
    <p:sldId id="308" r:id="rId13"/>
    <p:sldId id="309" r:id="rId14"/>
    <p:sldId id="310" r:id="rId15"/>
    <p:sldId id="315" r:id="rId16"/>
    <p:sldId id="281" r:id="rId17"/>
    <p:sldId id="284" r:id="rId18"/>
    <p:sldId id="286" r:id="rId19"/>
    <p:sldId id="287" r:id="rId20"/>
    <p:sldId id="288" r:id="rId21"/>
    <p:sldId id="290" r:id="rId22"/>
    <p:sldId id="291" r:id="rId23"/>
    <p:sldId id="292" r:id="rId24"/>
    <p:sldId id="294" r:id="rId25"/>
    <p:sldId id="297" r:id="rId26"/>
    <p:sldId id="298" r:id="rId27"/>
    <p:sldId id="299" r:id="rId28"/>
    <p:sldId id="316" r:id="rId29"/>
    <p:sldId id="318" r:id="rId30"/>
    <p:sldId id="317" r:id="rId31"/>
    <p:sldId id="319" r:id="rId32"/>
    <p:sldId id="302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55FB"/>
    <a:srgbClr val="24BEBC"/>
    <a:srgbClr val="25C1FB"/>
    <a:srgbClr val="1771EA"/>
    <a:srgbClr val="24215F"/>
    <a:srgbClr val="1A1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8" autoAdjust="0"/>
    <p:restoredTop sz="93077"/>
  </p:normalViewPr>
  <p:slideViewPr>
    <p:cSldViewPr snapToObjects="1">
      <p:cViewPr varScale="1">
        <p:scale>
          <a:sx n="135" d="100"/>
          <a:sy n="135" d="100"/>
        </p:scale>
        <p:origin x="1176" y="150"/>
      </p:cViewPr>
      <p:guideLst>
        <p:guide orient="horz" pos="323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2C59C-FA75-1045-92DA-D3930F5EE2DF}" type="datetimeFigureOut">
              <a:rPr kumimoji="1" lang="zh-CN" altLang="en-US" smtClean="0"/>
              <a:t>2022/6/14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95D54-5D9D-D342-8F74-A78D7D6503E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348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6661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通过第二种</a:t>
            </a:r>
            <a:r>
              <a:rPr lang="en-US" altLang="zh-CN" dirty="0"/>
              <a:t>url</a:t>
            </a:r>
            <a:r>
              <a:rPr lang="zh-CN" altLang="en-US" dirty="0"/>
              <a:t>方式调用</a:t>
            </a:r>
            <a:endParaRPr lang="en-US" altLang="zh-CN" dirty="0"/>
          </a:p>
          <a:p>
            <a:r>
              <a:rPr lang="zh-CN" altLang="en-US" dirty="0"/>
              <a:t>开发代码在第三方系统中</a:t>
            </a:r>
            <a:endParaRPr lang="en-US" altLang="zh-CN" dirty="0"/>
          </a:p>
          <a:p>
            <a:r>
              <a:rPr lang="zh-CN" altLang="en-US" dirty="0"/>
              <a:t>单点登录目前支持</a:t>
            </a:r>
            <a:r>
              <a:rPr lang="en-US" altLang="zh-CN" dirty="0"/>
              <a:t>java</a:t>
            </a:r>
            <a:r>
              <a:rPr lang="zh-CN" altLang="en-US" dirty="0"/>
              <a:t>，</a:t>
            </a:r>
            <a:r>
              <a:rPr lang="en-US" altLang="zh-CN" dirty="0"/>
              <a:t>.net</a:t>
            </a:r>
            <a:r>
              <a:rPr lang="zh-CN" altLang="en-US" dirty="0"/>
              <a:t>需要另外开发</a:t>
            </a:r>
            <a:endParaRPr lang="en-US" altLang="zh-CN" dirty="0"/>
          </a:p>
          <a:p>
            <a:r>
              <a:rPr lang="zh-CN" altLang="en-US" dirty="0"/>
              <a:t>集成</a:t>
            </a:r>
            <a:r>
              <a:rPr lang="en-US" altLang="zh-CN" dirty="0"/>
              <a:t>OA</a:t>
            </a:r>
            <a:r>
              <a:rPr lang="zh-CN" altLang="en-US" dirty="0"/>
              <a:t>，</a:t>
            </a:r>
            <a:r>
              <a:rPr lang="en-US" altLang="zh-CN" dirty="0"/>
              <a:t>cloud</a:t>
            </a:r>
            <a:r>
              <a:rPr lang="zh-CN" altLang="en-US" dirty="0"/>
              <a:t>集成类似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6661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E71CB-5D84-444E-86B0-E0F8F638AA6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45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E71CB-5D84-444E-86B0-E0F8F638AA6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45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E71CB-5D84-444E-86B0-E0F8F638AA6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45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E71CB-5D84-444E-86B0-E0F8F638AA6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45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6661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74" y="293446"/>
            <a:ext cx="5764226" cy="4082205"/>
          </a:xfrm>
          <a:prstGeom prst="rect">
            <a:avLst/>
          </a:prstGeom>
        </p:spPr>
      </p:pic>
      <p:pic>
        <p:nvPicPr>
          <p:cNvPr id="21" name="Picture 20" descr="171009_interbrand_kingdee_to jonan-29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0" y="-13088"/>
            <a:ext cx="9180000" cy="5169677"/>
          </a:xfrm>
          <a:prstGeom prst="rect">
            <a:avLst/>
          </a:prstGeom>
        </p:spPr>
      </p:pic>
      <p:sp>
        <p:nvSpPr>
          <p:cNvPr id="10" name="Title 14"/>
          <p:cNvSpPr>
            <a:spLocks noGrp="1"/>
          </p:cNvSpPr>
          <p:nvPr>
            <p:ph type="title" hasCustomPrompt="1"/>
          </p:nvPr>
        </p:nvSpPr>
        <p:spPr>
          <a:xfrm>
            <a:off x="757962" y="538622"/>
            <a:ext cx="3853012" cy="1908518"/>
          </a:xfrm>
        </p:spPr>
        <p:txBody>
          <a:bodyPr anchor="t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zh-CN" altLang="en-US" dirty="0"/>
              <a:t>标题可多行</a:t>
            </a:r>
            <a:br>
              <a:rPr lang="en-US" altLang="zh-CN" dirty="0"/>
            </a:br>
            <a:r>
              <a:rPr lang="zh-CN" altLang="en-US" dirty="0"/>
              <a:t>图片可在母版替换</a:t>
            </a:r>
            <a:br>
              <a:rPr lang="en-US" altLang="zh-CN" dirty="0"/>
            </a:br>
            <a:r>
              <a:rPr lang="en-US" dirty="0"/>
              <a:t>HEADER </a:t>
            </a:r>
            <a:r>
              <a:rPr lang="en-US" altLang="zh-CN" dirty="0"/>
              <a:t>36</a:t>
            </a:r>
            <a:r>
              <a:rPr lang="en-US" dirty="0"/>
              <a:t>PT </a:t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57962" y="2463135"/>
            <a:ext cx="3566583" cy="663354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="0" i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zh-CN" altLang="en-US" dirty="0"/>
              <a:t>姓名</a:t>
            </a:r>
            <a:endParaRPr lang="en-US" altLang="zh-CN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zh-CN" altLang="en-US" dirty="0"/>
              <a:t>演示日期</a:t>
            </a:r>
            <a:endParaRPr lang="en-US" altLang="zh-CN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748376" y="-487160"/>
            <a:ext cx="1354668" cy="589302"/>
            <a:chOff x="9891888" y="701477"/>
            <a:chExt cx="1989130" cy="688613"/>
          </a:xfrm>
        </p:grpSpPr>
        <p:sp>
          <p:nvSpPr>
            <p:cNvPr id="14" name="Rounded Rectangular Callout 13"/>
            <p:cNvSpPr/>
            <p:nvPr userDrawn="1"/>
          </p:nvSpPr>
          <p:spPr>
            <a:xfrm>
              <a:off x="9891888" y="701477"/>
              <a:ext cx="1989130" cy="688613"/>
            </a:xfrm>
            <a:prstGeom prst="wedgeRoundRectCallout">
              <a:avLst>
                <a:gd name="adj1" fmla="val -46720"/>
                <a:gd name="adj2" fmla="val 97979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9962442" y="757396"/>
              <a:ext cx="1852890" cy="539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837A80"/>
                  </a:solidFill>
                </a:rPr>
                <a:t>图片在母版替换</a:t>
              </a:r>
              <a:endParaRPr lang="en-US" altLang="zh-CN" sz="1200" dirty="0">
                <a:solidFill>
                  <a:srgbClr val="837A80"/>
                </a:solidFill>
              </a:endParaRPr>
            </a:p>
            <a:p>
              <a:r>
                <a:rPr lang="zh-CN" altLang="en-US" sz="1200" dirty="0">
                  <a:solidFill>
                    <a:srgbClr val="837A80"/>
                  </a:solidFill>
                </a:rPr>
                <a:t>置于最底层</a:t>
              </a:r>
              <a:endParaRPr lang="en-US" sz="1200" dirty="0">
                <a:solidFill>
                  <a:srgbClr val="837A80"/>
                </a:solidFill>
              </a:endParaRPr>
            </a:p>
          </p:txBody>
        </p:sp>
      </p:grpSp>
      <p:pic>
        <p:nvPicPr>
          <p:cNvPr id="16" name="Picture 15" descr="171009_interbrand_kingdee_to jonan-28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7115"/>
            <a:ext cx="1692800" cy="576000"/>
          </a:xfrm>
          <a:prstGeom prst="rect">
            <a:avLst/>
          </a:prstGeom>
        </p:spPr>
      </p:pic>
      <p:sp>
        <p:nvSpPr>
          <p:cNvPr id="9" name="Oval 8"/>
          <p:cNvSpPr/>
          <p:nvPr userDrawn="1"/>
        </p:nvSpPr>
        <p:spPr>
          <a:xfrm>
            <a:off x="7262991" y="2187849"/>
            <a:ext cx="1247074" cy="1247074"/>
          </a:xfrm>
          <a:prstGeom prst="ellipse">
            <a:avLst/>
          </a:prstGeom>
          <a:solidFill>
            <a:srgbClr val="24BEBC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 userDrawn="1"/>
        </p:nvSpPr>
        <p:spPr>
          <a:xfrm>
            <a:off x="4064077" y="1846214"/>
            <a:ext cx="447806" cy="447805"/>
          </a:xfrm>
          <a:prstGeom prst="ellipse">
            <a:avLst/>
          </a:prstGeom>
          <a:solidFill>
            <a:srgbClr val="24BE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1690874" y="43520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3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9715" cy="5162550"/>
          </a:xfrm>
          <a:prstGeom prst="rect">
            <a:avLst/>
          </a:prstGeom>
        </p:spPr>
      </p:pic>
      <p:sp>
        <p:nvSpPr>
          <p:cNvPr id="8" name="Title 14"/>
          <p:cNvSpPr>
            <a:spLocks noGrp="1"/>
          </p:cNvSpPr>
          <p:nvPr>
            <p:ph type="title" hasCustomPrompt="1"/>
          </p:nvPr>
        </p:nvSpPr>
        <p:spPr>
          <a:xfrm>
            <a:off x="457200" y="1671013"/>
            <a:ext cx="3425371" cy="259558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32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dirty="0"/>
              <a:t>HEADER </a:t>
            </a:r>
            <a:r>
              <a:rPr lang="en-US" altLang="zh-CN" dirty="0"/>
              <a:t>3</a:t>
            </a:r>
            <a:r>
              <a:rPr lang="en-US" dirty="0"/>
              <a:t>2PT</a:t>
            </a:r>
            <a:br>
              <a:rPr lang="en-US" dirty="0"/>
            </a:br>
            <a:r>
              <a:rPr lang="en-US" dirty="0"/>
              <a:t>CLICK TO EDIT MASTER TITLE STYLE</a:t>
            </a:r>
          </a:p>
        </p:txBody>
      </p:sp>
      <p:pic>
        <p:nvPicPr>
          <p:cNvPr id="5" name="Picture 4" descr="171009_interbrand_kingdee_to jonan-28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7115"/>
            <a:ext cx="16928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28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41974"/>
            <a:ext cx="8424936" cy="38526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1pPr>
            <a:lvl2pPr>
              <a:defRPr sz="18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2pPr>
            <a:lvl3pPr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3pPr>
            <a:lvl4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4pPr>
            <a:lvl5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5pPr>
          </a:lstStyle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第二级</a:t>
            </a:r>
          </a:p>
          <a:p>
            <a:pPr lvl="2"/>
            <a:r>
              <a:rPr kumimoji="1" lang="zh-CN" altLang="en-US" dirty="0"/>
              <a:t>第三级</a:t>
            </a:r>
          </a:p>
          <a:p>
            <a:pPr lvl="3"/>
            <a:r>
              <a:rPr kumimoji="1" lang="zh-CN" altLang="en-US" dirty="0"/>
              <a:t>第四级</a:t>
            </a:r>
          </a:p>
          <a:p>
            <a:pPr lvl="4"/>
            <a:r>
              <a:rPr kumimoji="1" lang="zh-CN" altLang="en-US" dirty="0"/>
              <a:t>第五级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31" y="2"/>
            <a:ext cx="7128197" cy="520095"/>
          </a:xfrm>
        </p:spPr>
        <p:txBody>
          <a:bodyPr>
            <a:normAutofit/>
          </a:bodyPr>
          <a:lstStyle>
            <a:lvl1pPr algn="l">
              <a:defRPr sz="2600" b="0" i="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470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287992"/>
          </a:xfrm>
        </p:spPr>
        <p:txBody>
          <a:bodyPr anchor="t">
            <a:normAutofit/>
          </a:bodyPr>
          <a:lstStyle>
            <a:lvl1pPr algn="l">
              <a:defRPr sz="2400" b="1" i="0" cap="all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None/>
              <a:defRPr sz="1800" b="0" i="0">
                <a:solidFill>
                  <a:srgbClr val="837A8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常规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4"/>
          <p:cNvSpPr>
            <a:spLocks noGrp="1"/>
          </p:cNvSpPr>
          <p:nvPr>
            <p:ph type="title" hasCustomPrompt="1"/>
          </p:nvPr>
        </p:nvSpPr>
        <p:spPr>
          <a:xfrm>
            <a:off x="447523" y="205979"/>
            <a:ext cx="8239278" cy="89468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1" i="0" baseline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7523" y="1411112"/>
            <a:ext cx="8239278" cy="3189464"/>
          </a:xfrm>
        </p:spPr>
        <p:txBody>
          <a:bodyPr/>
          <a:lstStyle>
            <a:lvl1pPr>
              <a:defRPr sz="2400" b="1" i="0">
                <a:solidFill>
                  <a:srgbClr val="837A8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>
              <a:defRPr sz="1800" b="1" i="0">
                <a:solidFill>
                  <a:srgbClr val="837A8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0" userDrawn="1">
          <p15:clr>
            <a:srgbClr val="FBAE40"/>
          </p15:clr>
        </p15:guide>
        <p15:guide id="2" pos="547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深底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21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215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8701089" y="4802498"/>
            <a:ext cx="23018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046AD7C7-DE3F-5E43-A3A8-CA80750AE375}" type="slidenum">
              <a:rPr kumimoji="0" lang="en-US" altLang="zh-CN" sz="1000" smtClean="0">
                <a:solidFill>
                  <a:schemeClr val="bg1"/>
                </a:solidFill>
                <a:latin typeface="Verdana" charset="0"/>
                <a:cs typeface="MS PGothic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kumimoji="0" lang="en-US" altLang="zh-CN" sz="1000" dirty="0">
              <a:solidFill>
                <a:schemeClr val="bg1"/>
              </a:solidFill>
              <a:latin typeface="Verdana" charset="0"/>
              <a:cs typeface="MS PGothic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6" y="4643496"/>
            <a:ext cx="1078593" cy="370128"/>
          </a:xfrm>
          <a:prstGeom prst="rect">
            <a:avLst/>
          </a:prstGeom>
        </p:spPr>
      </p:pic>
      <p:sp>
        <p:nvSpPr>
          <p:cNvPr id="8" name="Title 14"/>
          <p:cNvSpPr>
            <a:spLocks noGrp="1"/>
          </p:cNvSpPr>
          <p:nvPr>
            <p:ph type="title" hasCustomPrompt="1"/>
          </p:nvPr>
        </p:nvSpPr>
        <p:spPr>
          <a:xfrm>
            <a:off x="445404" y="205979"/>
            <a:ext cx="8240400" cy="86646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2400" b="1" i="0" baseline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7523" y="1411112"/>
            <a:ext cx="8239278" cy="3189464"/>
          </a:xfrm>
        </p:spPr>
        <p:txBody>
          <a:bodyPr/>
          <a:lstStyle>
            <a:lvl1pPr>
              <a:defRPr sz="24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>
              <a:defRPr sz="18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7215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底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771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4"/>
          <p:cNvSpPr>
            <a:spLocks noGrp="1"/>
          </p:cNvSpPr>
          <p:nvPr>
            <p:ph type="title" hasCustomPrompt="1"/>
          </p:nvPr>
        </p:nvSpPr>
        <p:spPr>
          <a:xfrm>
            <a:off x="445404" y="205979"/>
            <a:ext cx="8240400" cy="86646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2400" b="1" i="0" baseline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8701089" y="4802498"/>
            <a:ext cx="23018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046AD7C7-DE3F-5E43-A3A8-CA80750AE375}" type="slidenum">
              <a:rPr kumimoji="0" lang="en-US" altLang="zh-CN" sz="1000" smtClean="0">
                <a:solidFill>
                  <a:schemeClr val="bg1"/>
                </a:solidFill>
                <a:latin typeface="Verdana" charset="0"/>
                <a:cs typeface="MS PGothic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kumimoji="0" lang="en-US" altLang="zh-CN" sz="1000" dirty="0">
              <a:solidFill>
                <a:schemeClr val="bg1"/>
              </a:solidFill>
              <a:latin typeface="Verdana" charset="0"/>
              <a:cs typeface="MS PGothic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6" y="4643496"/>
            <a:ext cx="1078593" cy="370128"/>
          </a:xfrm>
          <a:prstGeom prst="rect">
            <a:avLst/>
          </a:prstGeom>
        </p:spPr>
      </p:pic>
      <p:sp>
        <p:nvSpPr>
          <p:cNvPr id="7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7523" y="1411112"/>
            <a:ext cx="8239278" cy="3189464"/>
          </a:xfrm>
        </p:spPr>
        <p:txBody>
          <a:bodyPr/>
          <a:lstStyle>
            <a:lvl1pPr>
              <a:defRPr sz="24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>
              <a:defRPr sz="18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底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BE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8701089" y="4802498"/>
            <a:ext cx="23018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046AD7C7-DE3F-5E43-A3A8-CA80750AE375}" type="slidenum">
              <a:rPr kumimoji="0" lang="en-US" altLang="zh-CN" sz="1000" smtClean="0">
                <a:solidFill>
                  <a:schemeClr val="bg1"/>
                </a:solidFill>
                <a:latin typeface="Verdana" charset="0"/>
                <a:cs typeface="MS PGothic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kumimoji="0" lang="en-US" altLang="zh-CN" sz="1000" dirty="0">
              <a:solidFill>
                <a:schemeClr val="bg1"/>
              </a:solidFill>
              <a:latin typeface="Verdana" charset="0"/>
              <a:cs typeface="MS PGothic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6" y="4643496"/>
            <a:ext cx="1078593" cy="370128"/>
          </a:xfrm>
          <a:prstGeom prst="rect">
            <a:avLst/>
          </a:prstGeom>
        </p:spPr>
      </p:pic>
      <p:sp>
        <p:nvSpPr>
          <p:cNvPr id="8" name="Title 14"/>
          <p:cNvSpPr>
            <a:spLocks noGrp="1"/>
          </p:cNvSpPr>
          <p:nvPr>
            <p:ph type="title" hasCustomPrompt="1"/>
          </p:nvPr>
        </p:nvSpPr>
        <p:spPr>
          <a:xfrm>
            <a:off x="445404" y="205979"/>
            <a:ext cx="8240400" cy="86646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2400" b="1" i="0" baseline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7523" y="1411112"/>
            <a:ext cx="8239278" cy="3189464"/>
          </a:xfrm>
        </p:spPr>
        <p:txBody>
          <a:bodyPr/>
          <a:lstStyle>
            <a:lvl1pPr>
              <a:defRPr sz="24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>
              <a:defRPr sz="1800" b="1" i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2620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-201085" y="208515"/>
            <a:ext cx="136829" cy="4388332"/>
            <a:chOff x="-279703" y="208515"/>
            <a:chExt cx="243417" cy="4388332"/>
          </a:xfrm>
        </p:grpSpPr>
        <p:cxnSp>
          <p:nvCxnSpPr>
            <p:cNvPr id="19" name="Straight Connector 18"/>
            <p:cNvCxnSpPr/>
            <p:nvPr userDrawn="1"/>
          </p:nvCxnSpPr>
          <p:spPr>
            <a:xfrm flipH="1">
              <a:off x="-279703" y="1414714"/>
              <a:ext cx="243417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 userDrawn="1"/>
          </p:nvGrpSpPr>
          <p:grpSpPr>
            <a:xfrm>
              <a:off x="-279703" y="4254803"/>
              <a:ext cx="243417" cy="342044"/>
              <a:chOff x="-243418" y="1063625"/>
              <a:chExt cx="243417" cy="34204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flipH="1">
                <a:off x="-243418" y="1405669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-279703" y="208515"/>
              <a:ext cx="243417" cy="864155"/>
              <a:chOff x="-243418" y="1063625"/>
              <a:chExt cx="243417" cy="864155"/>
            </a:xfrm>
          </p:grpSpPr>
          <p:cxnSp>
            <p:nvCxnSpPr>
              <p:cNvPr id="15" name="Straight Connector 14"/>
              <p:cNvCxnSpPr/>
              <p:nvPr userDrawn="1"/>
            </p:nvCxnSpPr>
            <p:spPr>
              <a:xfrm flipH="1">
                <a:off x="-243418" y="1927780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itle 14"/>
          <p:cNvSpPr>
            <a:spLocks noGrp="1"/>
          </p:cNvSpPr>
          <p:nvPr>
            <p:ph type="title" hasCustomPrompt="1"/>
          </p:nvPr>
        </p:nvSpPr>
        <p:spPr>
          <a:xfrm>
            <a:off x="447523" y="205979"/>
            <a:ext cx="8267483" cy="89468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1" i="0" baseline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4"/>
          <p:cNvSpPr>
            <a:spLocks noGrp="1"/>
          </p:cNvSpPr>
          <p:nvPr>
            <p:ph type="title" hasCustomPrompt="1"/>
          </p:nvPr>
        </p:nvSpPr>
        <p:spPr>
          <a:xfrm>
            <a:off x="445405" y="205979"/>
            <a:ext cx="3437165" cy="86646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2400" b="1" i="0" baseline="0">
                <a:solidFill>
                  <a:srgbClr val="9F55FB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44499" y="1435805"/>
            <a:ext cx="2866571" cy="3189464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837A8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zh-CN" dirty="0"/>
              <a:t>Click to edit Master text </a:t>
            </a:r>
            <a:r>
              <a:rPr lang="en-US" altLang="zh-CN" dirty="0" err="1"/>
              <a:t>styles_Click</a:t>
            </a:r>
            <a:r>
              <a:rPr lang="en-US" altLang="zh-CN" dirty="0"/>
              <a:t> to edit Master text </a:t>
            </a:r>
            <a:r>
              <a:rPr lang="en-US" altLang="zh-CN" dirty="0" err="1"/>
              <a:t>styles_Click</a:t>
            </a:r>
            <a:r>
              <a:rPr lang="en-US" altLang="zh-CN" dirty="0"/>
              <a:t> to edit Master text </a:t>
            </a:r>
            <a:r>
              <a:rPr lang="en-US" altLang="zh-CN" dirty="0" err="1"/>
              <a:t>styles_Click</a:t>
            </a:r>
            <a:r>
              <a:rPr lang="en-US" altLang="zh-CN" dirty="0"/>
              <a:t> to edit Master text </a:t>
            </a:r>
            <a:r>
              <a:rPr lang="en-US" altLang="zh-CN" dirty="0" err="1"/>
              <a:t>styles_Click</a:t>
            </a:r>
            <a:r>
              <a:rPr lang="en-US" altLang="zh-CN" dirty="0"/>
              <a:t> to edit Master text </a:t>
            </a:r>
            <a:r>
              <a:rPr lang="en-US" altLang="zh-CN" dirty="0" err="1"/>
              <a:t>styles_Click</a:t>
            </a:r>
            <a:r>
              <a:rPr lang="en-US" altLang="zh-CN" dirty="0"/>
              <a:t> to edit Master text styles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altLang="zh-CN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altLang="zh-CN" dirty="0"/>
          </a:p>
          <a:p>
            <a:pPr lvl="0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半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7"/>
          <p:cNvSpPr>
            <a:spLocks noGrp="1"/>
          </p:cNvSpPr>
          <p:nvPr>
            <p:ph sz="quarter" idx="13" hasCustomPrompt="1"/>
          </p:nvPr>
        </p:nvSpPr>
        <p:spPr>
          <a:xfrm>
            <a:off x="444499" y="1411111"/>
            <a:ext cx="8242301" cy="3189463"/>
          </a:xfrm>
        </p:spPr>
        <p:txBody>
          <a:bodyPr>
            <a:normAutofit/>
          </a:bodyPr>
          <a:lstStyle>
            <a:lvl1pPr>
              <a:defRPr sz="2000" b="0" i="0">
                <a:solidFill>
                  <a:srgbClr val="837A80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pPr lvl="0"/>
            <a:r>
              <a:rPr lang="en-US" dirty="0"/>
              <a:t>Chart</a:t>
            </a:r>
          </a:p>
        </p:txBody>
      </p:sp>
      <p:sp>
        <p:nvSpPr>
          <p:cNvPr id="8" name="Title 14"/>
          <p:cNvSpPr>
            <a:spLocks noGrp="1"/>
          </p:cNvSpPr>
          <p:nvPr>
            <p:ph type="title" hasCustomPrompt="1"/>
          </p:nvPr>
        </p:nvSpPr>
        <p:spPr>
          <a:xfrm>
            <a:off x="445405" y="205979"/>
            <a:ext cx="3437165" cy="86646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2400" b="1" i="0" baseline="0">
                <a:solidFill>
                  <a:srgbClr val="24BEBC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64" name="Group 63"/>
          <p:cNvGrpSpPr/>
          <p:nvPr userDrawn="1"/>
        </p:nvGrpSpPr>
        <p:grpSpPr>
          <a:xfrm>
            <a:off x="453872" y="-222553"/>
            <a:ext cx="8232928" cy="169334"/>
            <a:chOff x="453872" y="-222553"/>
            <a:chExt cx="8232928" cy="186268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3196165" y="-205619"/>
              <a:ext cx="690488" cy="169334"/>
              <a:chOff x="2818189" y="-243417"/>
              <a:chExt cx="690488" cy="243417"/>
            </a:xfrm>
          </p:grpSpPr>
          <p:grpSp>
            <p:nvGrpSpPr>
              <p:cNvPr id="14" name="Group 13"/>
              <p:cNvGrpSpPr/>
              <p:nvPr userDrawn="1"/>
            </p:nvGrpSpPr>
            <p:grpSpPr>
              <a:xfrm rot="5400000">
                <a:off x="2867502" y="-292730"/>
                <a:ext cx="243417" cy="342044"/>
                <a:chOff x="-91018" y="1216025"/>
                <a:chExt cx="243417" cy="342044"/>
              </a:xfrm>
            </p:grpSpPr>
            <p:cxnSp>
              <p:nvCxnSpPr>
                <p:cNvPr id="16" name="Straight Connector 15"/>
                <p:cNvCxnSpPr/>
                <p:nvPr userDrawn="1"/>
              </p:nvCxnSpPr>
              <p:spPr>
                <a:xfrm flipH="1">
                  <a:off x="-91018" y="1558069"/>
                  <a:ext cx="243417" cy="0"/>
                </a:xfrm>
                <a:prstGeom prst="line">
                  <a:avLst/>
                </a:prstGeom>
                <a:ln w="6350" cmpd="sng">
                  <a:solidFill>
                    <a:schemeClr val="bg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 userDrawn="1"/>
              </p:nvCxnSpPr>
              <p:spPr>
                <a:xfrm flipH="1">
                  <a:off x="-91018" y="1216025"/>
                  <a:ext cx="243417" cy="0"/>
                </a:xfrm>
                <a:prstGeom prst="line">
                  <a:avLst/>
                </a:prstGeom>
                <a:ln w="6350" cmpd="sng">
                  <a:solidFill>
                    <a:schemeClr val="bg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/>
              <p:cNvCxnSpPr/>
              <p:nvPr userDrawn="1"/>
            </p:nvCxnSpPr>
            <p:spPr>
              <a:xfrm rot="5400000" flipH="1">
                <a:off x="3386968" y="-121708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 userDrawn="1"/>
          </p:nvCxnSpPr>
          <p:spPr>
            <a:xfrm rot="5400000" flipH="1">
              <a:off x="369205" y="-137886"/>
              <a:ext cx="169334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 rot="5400000" flipH="1">
              <a:off x="8602133" y="-137886"/>
              <a:ext cx="169334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 Box 5"/>
          <p:cNvSpPr txBox="1">
            <a:spLocks noChangeArrowheads="1"/>
          </p:cNvSpPr>
          <p:nvPr userDrawn="1"/>
        </p:nvSpPr>
        <p:spPr bwMode="auto">
          <a:xfrm>
            <a:off x="8701089" y="4802498"/>
            <a:ext cx="23018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宋体" charset="0"/>
                <a:ea typeface="宋体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046AD7C7-DE3F-5E43-A3A8-CA80750AE375}" type="slidenum">
              <a:rPr kumimoji="0" lang="en-US" altLang="zh-CN" sz="1000" smtClean="0">
                <a:solidFill>
                  <a:srgbClr val="837A80"/>
                </a:solidFill>
                <a:latin typeface="Verdana" charset="0"/>
                <a:cs typeface="MS PGothic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kumimoji="0" lang="en-US" altLang="zh-CN" sz="1000" dirty="0">
              <a:solidFill>
                <a:srgbClr val="837A80"/>
              </a:solidFill>
              <a:latin typeface="Verdana" charset="0"/>
              <a:cs typeface="MS PGothic" charset="0"/>
            </a:endParaRPr>
          </a:p>
        </p:txBody>
      </p:sp>
      <p:pic>
        <p:nvPicPr>
          <p:cNvPr id="41" name="Picture 40" descr="Untitled-2-03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5" y="4643496"/>
            <a:ext cx="1078595" cy="370128"/>
          </a:xfrm>
          <a:prstGeom prst="rect">
            <a:avLst/>
          </a:prstGeom>
        </p:spPr>
      </p:pic>
      <p:grpSp>
        <p:nvGrpSpPr>
          <p:cNvPr id="42" name="Group 41"/>
          <p:cNvGrpSpPr/>
          <p:nvPr userDrawn="1"/>
        </p:nvGrpSpPr>
        <p:grpSpPr>
          <a:xfrm>
            <a:off x="-1081337" y="-53219"/>
            <a:ext cx="646288" cy="646288"/>
            <a:chOff x="-1138755" y="0"/>
            <a:chExt cx="646288" cy="646288"/>
          </a:xfrm>
          <a:solidFill>
            <a:srgbClr val="24215F"/>
          </a:solidFill>
        </p:grpSpPr>
        <p:sp>
          <p:nvSpPr>
            <p:cNvPr id="43" name="Rectangle 42"/>
            <p:cNvSpPr/>
            <p:nvPr userDrawn="1"/>
          </p:nvSpPr>
          <p:spPr>
            <a:xfrm>
              <a:off x="-1138755" y="0"/>
              <a:ext cx="646288" cy="64628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-1138755" y="0"/>
              <a:ext cx="407083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R:</a:t>
              </a:r>
              <a:r>
                <a:rPr lang="en-US" altLang="zh-CN" sz="800" dirty="0">
                  <a:solidFill>
                    <a:schemeClr val="bg1"/>
                  </a:solidFill>
                </a:rPr>
                <a:t>36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G:</a:t>
              </a:r>
              <a:r>
                <a:rPr lang="en-US" altLang="zh-CN" sz="800" dirty="0">
                  <a:solidFill>
                    <a:schemeClr val="bg1"/>
                  </a:solidFill>
                </a:rPr>
                <a:t>33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B:</a:t>
              </a:r>
              <a:r>
                <a:rPr lang="en-US" altLang="zh-CN" sz="800" dirty="0">
                  <a:solidFill>
                    <a:schemeClr val="bg1"/>
                  </a:solidFill>
                </a:rPr>
                <a:t>9</a:t>
              </a:r>
              <a:r>
                <a:rPr lang="en-US" sz="8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45" name="Group 44"/>
          <p:cNvGrpSpPr/>
          <p:nvPr userDrawn="1"/>
        </p:nvGrpSpPr>
        <p:grpSpPr>
          <a:xfrm>
            <a:off x="-1081337" y="659218"/>
            <a:ext cx="646288" cy="646288"/>
            <a:chOff x="-1138755" y="0"/>
            <a:chExt cx="646288" cy="646288"/>
          </a:xfrm>
        </p:grpSpPr>
        <p:sp>
          <p:nvSpPr>
            <p:cNvPr id="46" name="Rectangle 45"/>
            <p:cNvSpPr/>
            <p:nvPr userDrawn="1"/>
          </p:nvSpPr>
          <p:spPr>
            <a:xfrm>
              <a:off x="-1138755" y="0"/>
              <a:ext cx="646288" cy="646288"/>
            </a:xfrm>
            <a:prstGeom prst="rect">
              <a:avLst/>
            </a:prstGeom>
            <a:solidFill>
              <a:srgbClr val="1771E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-1138755" y="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R:</a:t>
              </a:r>
              <a:r>
                <a:rPr lang="en-US" altLang="zh-CN" sz="800" dirty="0">
                  <a:solidFill>
                    <a:schemeClr val="bg1"/>
                  </a:solidFill>
                </a:rPr>
                <a:t>23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G:1</a:t>
              </a:r>
              <a:r>
                <a:rPr lang="en-US" altLang="zh-CN" sz="800" dirty="0">
                  <a:solidFill>
                    <a:schemeClr val="bg1"/>
                  </a:solidFill>
                </a:rPr>
                <a:t>36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B:</a:t>
              </a:r>
              <a:r>
                <a:rPr lang="en-US" altLang="zh-CN" sz="800" dirty="0">
                  <a:solidFill>
                    <a:schemeClr val="bg1"/>
                  </a:solidFill>
                </a:rPr>
                <a:t>238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 userDrawn="1"/>
        </p:nvGrpSpPr>
        <p:grpSpPr>
          <a:xfrm>
            <a:off x="-1081337" y="1371655"/>
            <a:ext cx="646288" cy="646288"/>
            <a:chOff x="-1138755" y="0"/>
            <a:chExt cx="646288" cy="646288"/>
          </a:xfrm>
        </p:grpSpPr>
        <p:sp>
          <p:nvSpPr>
            <p:cNvPr id="49" name="Rectangle 48"/>
            <p:cNvSpPr/>
            <p:nvPr userDrawn="1"/>
          </p:nvSpPr>
          <p:spPr>
            <a:xfrm>
              <a:off x="-1138755" y="0"/>
              <a:ext cx="646288" cy="646288"/>
            </a:xfrm>
            <a:prstGeom prst="rect">
              <a:avLst/>
            </a:prstGeom>
            <a:solidFill>
              <a:srgbClr val="25C1F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-1138755" y="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</a:rPr>
                <a:t>R:</a:t>
              </a:r>
              <a:r>
                <a:rPr lang="en-US" altLang="zh-CN" sz="800" dirty="0">
                  <a:solidFill>
                    <a:schemeClr val="tx1"/>
                  </a:solidFill>
                </a:rPr>
                <a:t>35</a:t>
              </a:r>
              <a:endParaRPr lang="en-US" sz="800" dirty="0">
                <a:solidFill>
                  <a:schemeClr val="tx1"/>
                </a:solidFill>
              </a:endParaRPr>
            </a:p>
            <a:p>
              <a:r>
                <a:rPr lang="en-US" sz="800" dirty="0">
                  <a:solidFill>
                    <a:schemeClr val="tx1"/>
                  </a:solidFill>
                </a:rPr>
                <a:t>G:2</a:t>
              </a:r>
              <a:r>
                <a:rPr lang="en-US" altLang="zh-CN" sz="800" dirty="0">
                  <a:solidFill>
                    <a:schemeClr val="tx1"/>
                  </a:solidFill>
                </a:rPr>
                <a:t>04</a:t>
              </a:r>
              <a:endParaRPr lang="en-US" sz="800" dirty="0">
                <a:solidFill>
                  <a:schemeClr val="tx1"/>
                </a:solidFill>
              </a:endParaRPr>
            </a:p>
            <a:p>
              <a:r>
                <a:rPr lang="en-US" sz="800" dirty="0">
                  <a:solidFill>
                    <a:schemeClr val="tx1"/>
                  </a:solidFill>
                </a:rPr>
                <a:t>B:2</a:t>
              </a:r>
              <a:r>
                <a:rPr lang="en-US" altLang="zh-CN" sz="800" dirty="0">
                  <a:solidFill>
                    <a:schemeClr val="tx1"/>
                  </a:solidFill>
                </a:rPr>
                <a:t>52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-1081337" y="2084092"/>
            <a:ext cx="646288" cy="646288"/>
            <a:chOff x="-1138755" y="0"/>
            <a:chExt cx="646288" cy="646288"/>
          </a:xfrm>
        </p:grpSpPr>
        <p:sp>
          <p:nvSpPr>
            <p:cNvPr id="52" name="Rectangle 51"/>
            <p:cNvSpPr/>
            <p:nvPr userDrawn="1"/>
          </p:nvSpPr>
          <p:spPr>
            <a:xfrm>
              <a:off x="-1138755" y="0"/>
              <a:ext cx="646288" cy="646288"/>
            </a:xfrm>
            <a:prstGeom prst="rect">
              <a:avLst/>
            </a:prstGeom>
            <a:solidFill>
              <a:srgbClr val="24BEB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-1138755" y="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R:</a:t>
              </a:r>
              <a:r>
                <a:rPr lang="en-US" altLang="zh-CN" sz="800" dirty="0">
                  <a:solidFill>
                    <a:schemeClr val="bg1"/>
                  </a:solidFill>
                </a:rPr>
                <a:t>33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G:</a:t>
              </a:r>
              <a:r>
                <a:rPr lang="en-US" altLang="zh-CN" sz="800" dirty="0">
                  <a:solidFill>
                    <a:schemeClr val="bg1"/>
                  </a:solidFill>
                </a:rPr>
                <a:t>200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B:</a:t>
              </a:r>
              <a:r>
                <a:rPr lang="en-US" altLang="zh-CN" sz="800" dirty="0">
                  <a:solidFill>
                    <a:schemeClr val="bg1"/>
                  </a:solidFill>
                </a:rPr>
                <a:t>200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 userDrawn="1"/>
        </p:nvSpPr>
        <p:spPr>
          <a:xfrm>
            <a:off x="-1095448" y="3710098"/>
            <a:ext cx="9430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00" dirty="0">
                <a:solidFill>
                  <a:schemeClr val="bg1"/>
                </a:solidFill>
              </a:rPr>
              <a:t>中文字体：</a:t>
            </a:r>
            <a:endParaRPr lang="en-US" altLang="zh-CN" sz="700" dirty="0">
              <a:solidFill>
                <a:srgbClr val="1EA19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i="0" dirty="0">
                <a:solidFill>
                  <a:srgbClr val="FFFFFF"/>
                </a:solidFill>
                <a:latin typeface="Heiti SC Medium"/>
                <a:ea typeface="Heiti SC Medium"/>
                <a:cs typeface="Heiti SC Medium"/>
              </a:rPr>
              <a:t>微软雅黑</a:t>
            </a:r>
            <a:endParaRPr lang="en-US" altLang="zh-CN" sz="1400" b="0" i="0" dirty="0">
              <a:solidFill>
                <a:srgbClr val="FFFFFF"/>
              </a:solidFill>
              <a:latin typeface="Heiti SC Medium"/>
              <a:ea typeface="Heiti SC Medium"/>
              <a:cs typeface="Heiti SC Medium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-1081337" y="2796527"/>
            <a:ext cx="646288" cy="646288"/>
            <a:chOff x="-1138755" y="0"/>
            <a:chExt cx="646288" cy="646288"/>
          </a:xfrm>
        </p:grpSpPr>
        <p:sp>
          <p:nvSpPr>
            <p:cNvPr id="61" name="Rectangle 60"/>
            <p:cNvSpPr/>
            <p:nvPr userDrawn="1"/>
          </p:nvSpPr>
          <p:spPr>
            <a:xfrm>
              <a:off x="-1138755" y="0"/>
              <a:ext cx="646288" cy="646288"/>
            </a:xfrm>
            <a:prstGeom prst="rect">
              <a:avLst/>
            </a:prstGeom>
            <a:solidFill>
              <a:srgbClr val="9F55F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62" name="TextBox 61"/>
            <p:cNvSpPr txBox="1"/>
            <p:nvPr userDrawn="1"/>
          </p:nvSpPr>
          <p:spPr>
            <a:xfrm>
              <a:off x="-1138755" y="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R:</a:t>
              </a:r>
              <a:r>
                <a:rPr lang="zh-CN" altLang="zh-CN" sz="800" dirty="0">
                  <a:solidFill>
                    <a:schemeClr val="bg1"/>
                  </a:solidFill>
                </a:rPr>
                <a:t>1</a:t>
              </a:r>
              <a:r>
                <a:rPr lang="en-US" altLang="zh-CN" sz="800" dirty="0">
                  <a:solidFill>
                    <a:schemeClr val="bg1"/>
                  </a:solidFill>
                </a:rPr>
                <a:t>76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G:</a:t>
              </a:r>
              <a:r>
                <a:rPr lang="zh-CN" altLang="zh-CN" sz="800" dirty="0">
                  <a:solidFill>
                    <a:schemeClr val="bg1"/>
                  </a:solidFill>
                </a:rPr>
                <a:t>1</a:t>
              </a:r>
              <a:r>
                <a:rPr lang="en-US" altLang="zh-CN" sz="800" dirty="0">
                  <a:solidFill>
                    <a:schemeClr val="bg1"/>
                  </a:solidFill>
                </a:rPr>
                <a:t>15</a:t>
              </a:r>
              <a:endParaRPr lang="en-US" sz="800" dirty="0">
                <a:solidFill>
                  <a:schemeClr val="bg1"/>
                </a:solidFill>
              </a:endParaRPr>
            </a:p>
            <a:p>
              <a:r>
                <a:rPr lang="en-US" sz="800" dirty="0">
                  <a:solidFill>
                    <a:schemeClr val="bg1"/>
                  </a:solidFill>
                </a:rPr>
                <a:t>B:</a:t>
              </a:r>
              <a:r>
                <a:rPr lang="zh-CN" altLang="zh-CN" sz="800" dirty="0">
                  <a:solidFill>
                    <a:schemeClr val="bg1"/>
                  </a:solidFill>
                </a:rPr>
                <a:t>2</a:t>
              </a:r>
              <a:r>
                <a:rPr lang="en-US" altLang="zh-CN" sz="800" dirty="0">
                  <a:solidFill>
                    <a:schemeClr val="bg1"/>
                  </a:solidFill>
                </a:rPr>
                <a:t>52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-1095448" y="4158940"/>
            <a:ext cx="77089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700" dirty="0">
                <a:solidFill>
                  <a:schemeClr val="bg1"/>
                </a:solidFill>
              </a:rPr>
              <a:t>英文字体：</a:t>
            </a:r>
            <a:endParaRPr lang="en-US" altLang="zh-CN" sz="700" b="1" i="0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altLang="zh-CN" sz="1600" b="1" i="0" dirty="0">
                <a:solidFill>
                  <a:srgbClr val="FFFFFF"/>
                </a:solidFill>
                <a:latin typeface="Arial"/>
                <a:cs typeface="Arial"/>
              </a:rPr>
              <a:t>Arial</a:t>
            </a:r>
          </a:p>
        </p:txBody>
      </p:sp>
      <p:grpSp>
        <p:nvGrpSpPr>
          <p:cNvPr id="76" name="Group 75"/>
          <p:cNvGrpSpPr/>
          <p:nvPr userDrawn="1"/>
        </p:nvGrpSpPr>
        <p:grpSpPr>
          <a:xfrm>
            <a:off x="-201085" y="208515"/>
            <a:ext cx="136829" cy="4388332"/>
            <a:chOff x="-279703" y="208515"/>
            <a:chExt cx="243417" cy="4388332"/>
          </a:xfrm>
        </p:grpSpPr>
        <p:cxnSp>
          <p:nvCxnSpPr>
            <p:cNvPr id="77" name="Straight Connector 76"/>
            <p:cNvCxnSpPr/>
            <p:nvPr userDrawn="1"/>
          </p:nvCxnSpPr>
          <p:spPr>
            <a:xfrm flipH="1">
              <a:off x="-279703" y="1414714"/>
              <a:ext cx="243417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/>
            <p:cNvGrpSpPr/>
            <p:nvPr userDrawn="1"/>
          </p:nvGrpSpPr>
          <p:grpSpPr>
            <a:xfrm>
              <a:off x="-279703" y="4254803"/>
              <a:ext cx="243417" cy="342044"/>
              <a:chOff x="-243418" y="1063625"/>
              <a:chExt cx="243417" cy="342044"/>
            </a:xfrm>
          </p:grpSpPr>
          <p:cxnSp>
            <p:nvCxnSpPr>
              <p:cNvPr id="82" name="Straight Connector 81"/>
              <p:cNvCxnSpPr/>
              <p:nvPr userDrawn="1"/>
            </p:nvCxnSpPr>
            <p:spPr>
              <a:xfrm flipH="1">
                <a:off x="-243418" y="1405669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 userDrawn="1"/>
          </p:nvGrpSpPr>
          <p:grpSpPr>
            <a:xfrm>
              <a:off x="-279703" y="208515"/>
              <a:ext cx="243417" cy="864155"/>
              <a:chOff x="-243418" y="1063625"/>
              <a:chExt cx="243417" cy="864155"/>
            </a:xfrm>
          </p:grpSpPr>
          <p:cxnSp>
            <p:nvCxnSpPr>
              <p:cNvPr id="80" name="Straight Connector 79"/>
              <p:cNvCxnSpPr/>
              <p:nvPr userDrawn="1"/>
            </p:nvCxnSpPr>
            <p:spPr>
              <a:xfrm flipH="1">
                <a:off x="-243418" y="1927780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 userDrawn="1"/>
          </p:nvCxnSpPr>
          <p:spPr>
            <a:xfrm flipH="1">
              <a:off x="-279703" y="550559"/>
              <a:ext cx="243417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 userDrawn="1"/>
        </p:nvGrpSpPr>
        <p:grpSpPr>
          <a:xfrm>
            <a:off x="9196915" y="208515"/>
            <a:ext cx="136829" cy="4388332"/>
            <a:chOff x="-279703" y="208515"/>
            <a:chExt cx="243417" cy="4388332"/>
          </a:xfrm>
        </p:grpSpPr>
        <p:cxnSp>
          <p:nvCxnSpPr>
            <p:cNvPr id="97" name="Straight Connector 96"/>
            <p:cNvCxnSpPr/>
            <p:nvPr userDrawn="1"/>
          </p:nvCxnSpPr>
          <p:spPr>
            <a:xfrm flipH="1">
              <a:off x="-279703" y="1414714"/>
              <a:ext cx="243417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/>
            <p:cNvGrpSpPr/>
            <p:nvPr userDrawn="1"/>
          </p:nvGrpSpPr>
          <p:grpSpPr>
            <a:xfrm>
              <a:off x="-279703" y="4254803"/>
              <a:ext cx="243417" cy="342044"/>
              <a:chOff x="-243418" y="1063625"/>
              <a:chExt cx="243417" cy="342044"/>
            </a:xfrm>
          </p:grpSpPr>
          <p:cxnSp>
            <p:nvCxnSpPr>
              <p:cNvPr id="103" name="Straight Connector 102"/>
              <p:cNvCxnSpPr/>
              <p:nvPr userDrawn="1"/>
            </p:nvCxnSpPr>
            <p:spPr>
              <a:xfrm flipH="1">
                <a:off x="-243418" y="1405669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 userDrawn="1"/>
          </p:nvGrpSpPr>
          <p:grpSpPr>
            <a:xfrm>
              <a:off x="-279703" y="208515"/>
              <a:ext cx="243417" cy="864155"/>
              <a:chOff x="-243418" y="1063625"/>
              <a:chExt cx="243417" cy="864155"/>
            </a:xfrm>
          </p:grpSpPr>
          <p:cxnSp>
            <p:nvCxnSpPr>
              <p:cNvPr id="101" name="Straight Connector 100"/>
              <p:cNvCxnSpPr/>
              <p:nvPr userDrawn="1"/>
            </p:nvCxnSpPr>
            <p:spPr>
              <a:xfrm flipH="1">
                <a:off x="-243418" y="1927780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 userDrawn="1"/>
            </p:nvCxnSpPr>
            <p:spPr>
              <a:xfrm flipH="1">
                <a:off x="-243418" y="1063625"/>
                <a:ext cx="243417" cy="0"/>
              </a:xfrm>
              <a:prstGeom prst="line">
                <a:avLst/>
              </a:prstGeom>
              <a:ln w="6350" cmpd="sng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0" name="Straight Connector 99"/>
            <p:cNvCxnSpPr/>
            <p:nvPr userDrawn="1"/>
          </p:nvCxnSpPr>
          <p:spPr>
            <a:xfrm flipH="1">
              <a:off x="-279703" y="550559"/>
              <a:ext cx="243417" cy="0"/>
            </a:xfrm>
            <a:prstGeom prst="line">
              <a:avLst/>
            </a:prstGeom>
            <a:ln w="6350" cmpd="sng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2" r:id="rId1"/>
    <p:sldLayoutId id="2147493463" r:id="rId2"/>
    <p:sldLayoutId id="2147493458" r:id="rId3"/>
    <p:sldLayoutId id="2147493468" r:id="rId4"/>
    <p:sldLayoutId id="2147493460" r:id="rId5"/>
    <p:sldLayoutId id="2147493469" r:id="rId6"/>
    <p:sldLayoutId id="2147493459" r:id="rId7"/>
    <p:sldLayoutId id="2147493462" r:id="rId8"/>
    <p:sldLayoutId id="2147493461" r:id="rId9"/>
    <p:sldLayoutId id="2147493473" r:id="rId10"/>
    <p:sldLayoutId id="2147493471" r:id="rId11"/>
    <p:sldLayoutId id="214749347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wmf"/><Relationship Id="rId5" Type="http://schemas.openxmlformats.org/officeDocument/2006/relationships/package" Target="../embeddings/Microsoft_Word_Document1.docx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package" Target="../embeddings/Microsoft_Word_Document4.docx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6888/shr/shr/msf/service.do?method=callService&amp;serviceName=saveLeaveBill&amp;timeOffApplyType=JQLX000001Y&amp;timeOffStartDate=2016-11-0808:00:00&amp;timeOffEndDate=2016-11-0818:00:00&amp;excuse=test&amp;leaveLength=1&amp;personNum=2746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6888/shr/shr/msf/service.do?method=callService&amp;serviceName=saveFillCardRecord&amp;fillcardDate=2016-11-07&amp;filecardTime=08:00&amp;fillcardReason=002&amp;fillcardRemark=kingdeetest&amp;personNum=2746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6888/shr/shr/msf/service.do?method=callService&amp;serviceName=saveOverTimeBill&amp;oTdate=2016-11-08&amp;realStartTime=2016-11-0108:00:00&amp;realEndTime=2016-11-0820:00:00&amp;restTime=0&amp;applyOTTime=2&amp;otType=001&amp;otReason=001&amp;otCompens=002&amp;description=&amp;personNum=2746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6888/shr/shr/msf/service.do?method=callService&amp;serviceName=saveTripBill&amp;tripStartPlace=sz&amp;tripEndPlace=sh&amp;tripType=001&amp;tripStartTime=2016-11-0808:00:00&amp;tripEndTime=2016-11-0818:00:00&amp;tripDays=1&amp;tripReason=001&amp;personNum=2746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z="4000" dirty="0"/>
              <a:t>考勤扩展与集成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zh-CN" sz="1400" dirty="0"/>
              <a:t>2020</a:t>
            </a:r>
            <a:r>
              <a:rPr kumimoji="1" lang="zh-CN" altLang="en-US" sz="1400" dirty="0"/>
              <a:t>年</a:t>
            </a:r>
            <a:r>
              <a:rPr kumimoji="1" lang="en-US" altLang="zh-CN" sz="1400" dirty="0"/>
              <a:t>03</a:t>
            </a:r>
            <a:r>
              <a:rPr kumimoji="1" lang="zh-CN" altLang="en-US" sz="1400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721753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" y="1959428"/>
            <a:ext cx="9144000" cy="123503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金蝶考勤机集成</a:t>
            </a:r>
          </a:p>
        </p:txBody>
      </p:sp>
    </p:spTree>
    <p:extLst>
      <p:ext uri="{BB962C8B-B14F-4D97-AF65-F5344CB8AC3E}">
        <p14:creationId xmlns:p14="http://schemas.microsoft.com/office/powerpoint/2010/main" val="114695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40586" y="239509"/>
            <a:ext cx="7128197" cy="52009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+mn-cs"/>
              </a:rPr>
              <a:t>考勤预置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cs typeface="+mn-cs"/>
              </a:rPr>
              <a:t>OSF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+mn-cs"/>
              </a:rPr>
              <a:t>及考勤机集成方案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459793" y="890012"/>
            <a:ext cx="1366684" cy="34460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考勤机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099187" y="890012"/>
            <a:ext cx="1366684" cy="34460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s-HR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3465871" y="1809134"/>
            <a:ext cx="29939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01193" y="151507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档案下发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H="1" flipV="1">
            <a:off x="3465871" y="3323303"/>
            <a:ext cx="2993921" cy="98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66542" y="3079219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打卡数据上传</a:t>
            </a:r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5" name="对象 2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816968"/>
              </p:ext>
            </p:extLst>
          </p:nvPr>
        </p:nvGraphicFramePr>
        <p:xfrm>
          <a:off x="5012967" y="3631866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showAsIcon="1" r:id="rId3" imgW="914400" imgH="828720" progId="Word.Document.12">
                  <p:embed/>
                </p:oleObj>
              </mc:Choice>
              <mc:Fallback>
                <p:oleObj name="文档" showAsIcon="1" r:id="rId3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12967" y="3631866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1123" y="343584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打卡数据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05619" y="132996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考勤档案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316667" y="1255094"/>
            <a:ext cx="902811" cy="4575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2316667" y="3360971"/>
            <a:ext cx="902811" cy="4575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>
            <a:stCxn id="7" idx="3"/>
            <a:endCxn id="5" idx="1"/>
          </p:cNvCxnSpPr>
          <p:nvPr/>
        </p:nvCxnSpPr>
        <p:spPr>
          <a:xfrm>
            <a:off x="3465871" y="2613019"/>
            <a:ext cx="2993922" cy="0"/>
          </a:xfrm>
          <a:prstGeom prst="straightConnector1">
            <a:avLst/>
          </a:prstGeom>
          <a:ln w="15875"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77588" y="2359103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考勤设备维护</a:t>
            </a: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913781"/>
              </p:ext>
            </p:extLst>
          </p:nvPr>
        </p:nvGraphicFramePr>
        <p:xfrm>
          <a:off x="3896925" y="3589734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showAsIcon="1" r:id="rId5" imgW="914400" imgH="828720" progId="Word.Document.12">
                  <p:embed/>
                </p:oleObj>
              </mc:Choice>
              <mc:Fallback>
                <p:oleObj name="文档" showAsIcon="1" r:id="rId5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96925" y="3589734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839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4381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考勤设备维护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5" y="1131590"/>
            <a:ext cx="7862767" cy="274530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49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959428"/>
            <a:ext cx="9144000" cy="123503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考勤计算二开</a:t>
            </a:r>
            <a:endParaRPr lang="en-US" altLang="zh-CN" sz="4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8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816555"/>
            <a:ext cx="6912768" cy="3701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、什么是考勤以及什么是考勤计算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考勤计算是</a:t>
            </a: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考勤模块计算员工每天的出勤情况（比如迟到、早退、旷工等）的功能模块</a:t>
            </a:r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、为什么需要考勤计算二次开发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s-HR</a:t>
            </a: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考勤计算是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考勤业务中的重要一环，随着代码的不停迭代，目前的考勤计算功能已经能够高效准确地完成既定的任务。但是，考虑到业务的多样性和延展性，出厂的考勤计算功能可能不能</a:t>
            </a:r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地满足每个公司的业务需求，为了让广大客户能够更全面的使用和更个性化地定制自己的业务，在最新版本的系统中，考勤计算已经能具有一定继承性和扩展性，可以进行深度的二次开发。</a:t>
            </a:r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、考勤计算二次开发途径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所谓的二次开发，就是基于目前考勤计算框架，在现有的软件上进行定制修改，功能的扩展，然后达到自己想要的功能。而考勤计算的二次开发，主要包括以下两方面的内容：</a:t>
            </a:r>
          </a:p>
          <a:p>
            <a:pPr lvl="0"/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      1</a:t>
            </a: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）、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考勤内置项目计算的重写开发；</a:t>
            </a:r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      2</a:t>
            </a: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1050" dirty="0">
                <a:latin typeface="微软雅黑" pitchFamily="34" charset="-122"/>
                <a:ea typeface="微软雅黑" pitchFamily="34" charset="-122"/>
              </a:rPr>
              <a:t>、考勤自定义项目自定义函数的扩展开发；</a:t>
            </a:r>
            <a:endParaRPr lang="en-US" altLang="zh-CN" sz="1050" dirty="0">
              <a:latin typeface="微软雅黑" pitchFamily="34" charset="-122"/>
              <a:ea typeface="微软雅黑" pitchFamily="34" charset="-122"/>
            </a:endParaRPr>
          </a:p>
          <a:p>
            <a:pPr lvl="0"/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2552" y="221118"/>
            <a:ext cx="2331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一 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考勤计算二开概述</a:t>
            </a:r>
            <a:endParaRPr lang="en-US" altLang="zh-CN" sz="1800" kern="0" dirty="0"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02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123478"/>
            <a:ext cx="274658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二 考勤计算整体结构介绍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6552" y="915566"/>
            <a:ext cx="7272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 考勤项目 ： 针对员工日常出勤情况的考核项，比如请假、加班、出差等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65" y="1346453"/>
            <a:ext cx="7470830" cy="309072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82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6575" y="456515"/>
            <a:ext cx="72728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 考勤计算器：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考勤计算的计算器是二次开发的主要内容，包含了考勤计算全部内置项目的计算，一个业务可能有一到两个计算器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6"/>
          <a:stretch/>
        </p:blipFill>
        <p:spPr bwMode="auto">
          <a:xfrm>
            <a:off x="922695" y="1266605"/>
            <a:ext cx="6920567" cy="315133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1246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26732" y="212629"/>
            <a:ext cx="1374415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考勤计算过程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70" y="620359"/>
            <a:ext cx="7150894" cy="39156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1691680" y="1203597"/>
            <a:ext cx="936104" cy="130977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3590" y="3795886"/>
            <a:ext cx="864096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635205" y="2578207"/>
            <a:ext cx="9925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内置项目扩展点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81640" y="4240202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自定义项目扩展点</a:t>
            </a:r>
          </a:p>
        </p:txBody>
      </p:sp>
    </p:spTree>
    <p:extLst>
      <p:ext uri="{BB962C8B-B14F-4D97-AF65-F5344CB8AC3E}">
        <p14:creationId xmlns:p14="http://schemas.microsoft.com/office/powerpoint/2010/main" val="157360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3129" y="469727"/>
            <a:ext cx="2272097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 内置项目计算器整体结构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29" y="768839"/>
            <a:ext cx="7008019" cy="363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33809" y="323774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不打卡请假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9113" y="3237742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不打卡加班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57265" y="326222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不打卡出差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16876" y="3237743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不打卡其他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96069" y="429529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打卡异常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7134" y="427957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打卡其他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53916" y="429578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打卡加班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07586" y="427957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打卡出差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84893" y="429578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打卡请假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0545" y="427957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取卡计算</a:t>
            </a:r>
          </a:p>
        </p:txBody>
      </p:sp>
    </p:spTree>
    <p:extLst>
      <p:ext uri="{BB962C8B-B14F-4D97-AF65-F5344CB8AC3E}">
        <p14:creationId xmlns:p14="http://schemas.microsoft.com/office/powerpoint/2010/main" val="272670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3498" y="354766"/>
            <a:ext cx="1553952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5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计算器取卡结构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830" y="832371"/>
            <a:ext cx="4357688" cy="310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559708" y="4093790"/>
            <a:ext cx="80931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注意：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FetchCardPro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只是取卡计算的入口，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FetchCardInf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是取卡计算的真正逻辑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两者是组合关系</a:t>
            </a: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353489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一段取卡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98057" y="356356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二段取卡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072" y="35340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三段取卡</a:t>
            </a:r>
          </a:p>
        </p:txBody>
      </p:sp>
    </p:spTree>
    <p:extLst>
      <p:ext uri="{BB962C8B-B14F-4D97-AF65-F5344CB8AC3E}">
        <p14:creationId xmlns:p14="http://schemas.microsoft.com/office/powerpoint/2010/main" val="383000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275083" y="499557"/>
            <a:ext cx="3564099" cy="52009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2000" dirty="0"/>
              <a:t>纲要</a:t>
            </a:r>
          </a:p>
        </p:txBody>
      </p:sp>
      <p:sp>
        <p:nvSpPr>
          <p:cNvPr id="4" name="TextBox 33"/>
          <p:cNvSpPr txBox="1"/>
          <p:nvPr>
            <p:custDataLst>
              <p:tags r:id="rId1"/>
            </p:custDataLst>
          </p:nvPr>
        </p:nvSpPr>
        <p:spPr>
          <a:xfrm>
            <a:off x="1752834" y="1422953"/>
            <a:ext cx="52744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华文隶书" panose="02010800040101010101" pitchFamily="2" charset="-122"/>
                <a:cs typeface="Verdana" panose="020B0604030504040204" pitchFamily="34" charset="0"/>
              </a:rPr>
              <a:t>01</a:t>
            </a:r>
          </a:p>
        </p:txBody>
      </p:sp>
      <p:sp>
        <p:nvSpPr>
          <p:cNvPr id="5" name="TextBox 34"/>
          <p:cNvSpPr txBox="1"/>
          <p:nvPr>
            <p:custDataLst>
              <p:tags r:id="rId2"/>
            </p:custDataLst>
          </p:nvPr>
        </p:nvSpPr>
        <p:spPr>
          <a:xfrm>
            <a:off x="1752834" y="2383167"/>
            <a:ext cx="527447" cy="4247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华文隶书" panose="02010800040101010101" pitchFamily="2" charset="-122"/>
                <a:cs typeface="Verdana" panose="020B0604030504040204" pitchFamily="34" charset="0"/>
              </a:rPr>
              <a:t>03</a:t>
            </a: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2280281" y="1494902"/>
            <a:ext cx="3056804" cy="32385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7500" tIns="35100" rIns="67500" bIns="351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考勤单据集成</a:t>
            </a:r>
            <a:endParaRPr lang="en-US" altLang="zh-CN" sz="16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2280281" y="2438324"/>
            <a:ext cx="3056804" cy="32385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7500" tIns="35100" rIns="67500" bIns="351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考勤计算二开</a:t>
            </a:r>
            <a:endParaRPr lang="en-US" altLang="zh-CN" sz="16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2275083" y="1965382"/>
            <a:ext cx="3062002" cy="32385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7500" tIns="35100" rIns="67500" bIns="351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金蝶考勤机集成</a:t>
            </a:r>
            <a:endParaRPr lang="en-US" sz="16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3" name="TextBox 35"/>
          <p:cNvSpPr txBox="1"/>
          <p:nvPr>
            <p:custDataLst>
              <p:tags r:id="rId6"/>
            </p:custDataLst>
          </p:nvPr>
        </p:nvSpPr>
        <p:spPr>
          <a:xfrm>
            <a:off x="1747636" y="1929192"/>
            <a:ext cx="527447" cy="3895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华文隶书" panose="02010800040101010101" pitchFamily="2" charset="-122"/>
                <a:cs typeface="Verdana" panose="020B0604030504040204" pitchFamily="34" charset="0"/>
              </a:rPr>
              <a:t>02</a:t>
            </a: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2280281" y="2915603"/>
            <a:ext cx="3056804" cy="32385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7500" tIns="35100" rIns="67500" bIns="351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自动排班二开</a:t>
            </a:r>
            <a:endParaRPr lang="en-US" sz="16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35"/>
          <p:cNvSpPr txBox="1"/>
          <p:nvPr>
            <p:custDataLst>
              <p:tags r:id="rId8"/>
            </p:custDataLst>
          </p:nvPr>
        </p:nvSpPr>
        <p:spPr>
          <a:xfrm>
            <a:off x="1752834" y="2879413"/>
            <a:ext cx="527447" cy="3895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华文隶书" panose="02010800040101010101" pitchFamily="2" charset="-122"/>
                <a:cs typeface="Verdana" panose="020B0604030504040204" pitchFamily="34" charset="0"/>
              </a:rPr>
              <a:t>04</a:t>
            </a:r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2280281" y="3394006"/>
            <a:ext cx="3056804" cy="32385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7500" tIns="35100" rIns="67500" bIns="351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智能排班二开</a:t>
            </a:r>
            <a:endParaRPr lang="en-US" sz="16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5"/>
          <p:cNvSpPr txBox="1"/>
          <p:nvPr>
            <p:custDataLst>
              <p:tags r:id="rId10"/>
            </p:custDataLst>
          </p:nvPr>
        </p:nvSpPr>
        <p:spPr>
          <a:xfrm>
            <a:off x="1752834" y="3357816"/>
            <a:ext cx="527447" cy="3895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华文隶书" panose="02010800040101010101" pitchFamily="2" charset="-122"/>
                <a:cs typeface="Verdana" panose="020B0604030504040204" pitchFamily="34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7903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546525"/>
            <a:ext cx="101534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6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其他说明</a:t>
            </a:r>
          </a:p>
        </p:txBody>
      </p:sp>
      <p:sp>
        <p:nvSpPr>
          <p:cNvPr id="3" name="矩形 2"/>
          <p:cNvSpPr/>
          <p:nvPr/>
        </p:nvSpPr>
        <p:spPr>
          <a:xfrm>
            <a:off x="1196625" y="1131590"/>
            <a:ext cx="69127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、在整个计算过程中，不进行数据库交互，计算前进行数据池初始化工作：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       1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）、与人员、日期无关的静态数据（考勤制度、班次设置）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       2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）、与人员、日期相关的动态数据（排班信息、打卡、请假）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所有的数据来源都已经封装在 </a:t>
            </a:r>
            <a:r>
              <a:rPr lang="pt-BR" altLang="zh-CN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Map &lt;String,Object&gt; globeMap</a:t>
            </a:r>
          </a:p>
          <a:p>
            <a:endParaRPr lang="pt-BR" altLang="zh-CN" sz="1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pt-BR" altLang="zh-CN" sz="1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、考勤计器必须实现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IcalAttendanceProjects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接口，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并实现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process(</a:t>
            </a:r>
            <a:r>
              <a:rPr lang="pt-BR" altLang="zh-CN" sz="1200" dirty="0">
                <a:latin typeface="微软雅黑" pitchFamily="34" charset="-122"/>
                <a:ea typeface="微软雅黑" pitchFamily="34" charset="-122"/>
              </a:rPr>
              <a:t>Context ctx, Map param, AttendanceDynamicResInfo result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方法，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方法内部可以通过 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param.get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(“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globalMap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”) 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获取</a:t>
            </a:r>
            <a:r>
              <a:rPr lang="pt-BR" altLang="zh-CN" sz="1200" dirty="0">
                <a:latin typeface="微软雅黑" pitchFamily="34" charset="-122"/>
                <a:ea typeface="微软雅黑" pitchFamily="34" charset="-122"/>
              </a:rPr>
              <a:t>globeMap 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pt-BR" altLang="zh-CN" sz="12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pt-BR" altLang="zh-CN" sz="1200" dirty="0">
                <a:latin typeface="微软雅黑" pitchFamily="34" charset="-122"/>
                <a:ea typeface="微软雅黑" pitchFamily="34" charset="-122"/>
              </a:rPr>
              <a:t> AttendanceDynamicResInfo 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是对应考勤明细记录实体，每个内置考勤项目都有对应的字段，每次计算都回更新对应的项目值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0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36585" y="278564"/>
            <a:ext cx="297741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三 内置项目二次开发的过程</a:t>
            </a:r>
          </a:p>
        </p:txBody>
      </p:sp>
      <p:sp>
        <p:nvSpPr>
          <p:cNvPr id="3" name="矩形 2"/>
          <p:cNvSpPr/>
          <p:nvPr/>
        </p:nvSpPr>
        <p:spPr>
          <a:xfrm>
            <a:off x="1016605" y="951570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、确定需要重写的项目，以及继承对应项目的计算器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、在对应的考勤制度配置自身实现类路径 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、具体自身业务的实现逻辑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、具体项目值的保存（</a:t>
            </a:r>
            <a:r>
              <a:rPr lang="pt-BR" altLang="zh-CN" sz="1400" dirty="0">
                <a:latin typeface="微软雅黑" pitchFamily="34" charset="-122"/>
                <a:ea typeface="微软雅黑" pitchFamily="34" charset="-122"/>
              </a:rPr>
              <a:t> AttendanceDynamicResInfo 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372270"/>
              </p:ext>
            </p:extLst>
          </p:nvPr>
        </p:nvGraphicFramePr>
        <p:xfrm>
          <a:off x="6732240" y="1086585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showAsIcon="1" r:id="rId2" imgW="914400" imgH="828720" progId="Word.Document.12">
                  <p:embed/>
                </p:oleObj>
              </mc:Choice>
              <mc:Fallback>
                <p:oleObj name="文档" showAsIcon="1" r:id="rId2" imgW="914400" imgH="828720" progId="Word.Document.12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1086585"/>
                        <a:ext cx="9144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016605" y="3550939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注意：二次计算结果要覆盖掉 </a:t>
            </a:r>
            <a:r>
              <a:rPr lang="en-US" altLang="zh-CN" sz="1200" dirty="0" err="1">
                <a:latin typeface="微软雅黑" pitchFamily="34" charset="-122"/>
                <a:ea typeface="微软雅黑" pitchFamily="34" charset="-122"/>
              </a:rPr>
              <a:t>AttendanceDynamicResInfo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中对应的项目值；某个计算器对应的考勤项目请参考二次开发文档</a:t>
            </a:r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严禁修改出厂计算器对应的后台类</a:t>
            </a:r>
            <a:r>
              <a:rPr lang="en-US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zh-CN" sz="1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424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7802" y="287358"/>
            <a:ext cx="251575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四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自定义考勤项目计算</a:t>
            </a:r>
          </a:p>
        </p:txBody>
      </p:sp>
      <p:sp>
        <p:nvSpPr>
          <p:cNvPr id="2" name="矩形 1"/>
          <p:cNvSpPr/>
          <p:nvPr/>
        </p:nvSpPr>
        <p:spPr>
          <a:xfrm>
            <a:off x="985749" y="843558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自定义的考勤项目计算是基于公式平台的，通过定制自定义公式，调用自定义函数实现考勤结果的二次运算。</a:t>
            </a:r>
          </a:p>
        </p:txBody>
      </p:sp>
      <p:sp>
        <p:nvSpPr>
          <p:cNvPr id="10" name="矩形 9"/>
          <p:cNvSpPr/>
          <p:nvPr/>
        </p:nvSpPr>
        <p:spPr>
          <a:xfrm>
            <a:off x="683568" y="1842378"/>
            <a:ext cx="809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考勤计算公式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zh-CN" sz="18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在【考勤制度】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- 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点击某个考勤制度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【计算公式】页面可以配置自定义公式，自定义公式是基于自定义函数的，通过一个或多个函数的组合运算，得到自定义公式。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55576" y="3363838"/>
            <a:ext cx="809319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自定义函数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zh-CN" sz="14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自定义函数在用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administrator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登录后，在【核算函数】页面配置</a:t>
            </a:r>
          </a:p>
        </p:txBody>
      </p:sp>
    </p:spTree>
    <p:extLst>
      <p:ext uri="{BB962C8B-B14F-4D97-AF65-F5344CB8AC3E}">
        <p14:creationId xmlns:p14="http://schemas.microsoft.com/office/powerpoint/2010/main" val="358395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43558"/>
            <a:ext cx="5753100" cy="21717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5933" y="3257550"/>
            <a:ext cx="80329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目前【核算函数】内置了若干个考勤相关的函数，对于内置函数不能满足需求的，可以进行自定义函数的二次开发。</a:t>
            </a:r>
          </a:p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一个函数对应了后台类的一个方法， 若要自定义函数的开发，首先必须进行后台方法的实现，然后再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在【核算函数】页面进行函数的注册配置。函数体的书写格式参考上图传入参数必须和实现方法一一对应。</a:t>
            </a:r>
          </a:p>
          <a:p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 </a:t>
            </a: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200" b="1" dirty="0">
                <a:latin typeface="微软雅黑" pitchFamily="34" charset="-122"/>
                <a:ea typeface="微软雅黑" pitchFamily="34" charset="-122"/>
              </a:rPr>
              <a:t>注：禁止修改内置的自定义函数。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注意 性能！</a:t>
            </a:r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~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1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0806" y="397719"/>
            <a:ext cx="1215717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考勤公式平台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63" y="915566"/>
            <a:ext cx="7960685" cy="349705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09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959428"/>
            <a:ext cx="9144000" cy="123503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自动排班二开</a:t>
            </a:r>
            <a:endParaRPr lang="en-US" altLang="zh-CN" sz="4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8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781690" y="1536635"/>
            <a:ext cx="6966774" cy="3057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/>
              <a:t>根据设定的排班方案的规则自动完成员工的排班</a:t>
            </a:r>
            <a:r>
              <a:rPr lang="en-US" altLang="zh-CN" sz="1400" dirty="0"/>
              <a:t>(8.5sp1</a:t>
            </a:r>
            <a:r>
              <a:rPr lang="zh-CN" altLang="en-US" sz="1400" dirty="0"/>
              <a:t>开始支持</a:t>
            </a:r>
            <a:r>
              <a:rPr lang="en-US" altLang="zh-CN" sz="1400" dirty="0"/>
              <a:t>)</a:t>
            </a:r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zh-CN" altLang="en-US" sz="1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81690" y="681540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1800" dirty="0"/>
              <a:t>自动排班</a:t>
            </a:r>
          </a:p>
        </p:txBody>
      </p:sp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760702"/>
              </p:ext>
            </p:extLst>
          </p:nvPr>
        </p:nvGraphicFramePr>
        <p:xfrm>
          <a:off x="3626895" y="2211710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showAsIcon="1" r:id="rId2" imgW="914400" imgH="828720" progId="Word.Document.12">
                  <p:embed/>
                </p:oleObj>
              </mc:Choice>
              <mc:Fallback>
                <p:oleObj name="文档" showAsIcon="1" r:id="rId2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26895" y="2211710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8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959428"/>
            <a:ext cx="9144000" cy="123503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智能排班二开</a:t>
            </a:r>
            <a:endParaRPr lang="en-US" altLang="zh-CN" sz="4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8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601788" y="1311610"/>
            <a:ext cx="7146676" cy="3283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/>
              <a:t>根据打卡和单据，按照方案设定的规则智能匹配员工的排班</a:t>
            </a:r>
            <a:r>
              <a:rPr lang="en-US" altLang="zh-CN" sz="1400" dirty="0"/>
              <a:t>(8.5sp1</a:t>
            </a:r>
            <a:r>
              <a:rPr lang="zh-CN" altLang="en-US" sz="1400" dirty="0"/>
              <a:t>开始支持</a:t>
            </a:r>
            <a:r>
              <a:rPr lang="en-US" altLang="zh-CN" sz="1400" dirty="0"/>
              <a:t>)</a:t>
            </a:r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pPr marL="0" indent="0">
              <a:buNone/>
            </a:pPr>
            <a:endParaRPr lang="zh-CN" altLang="en-US" sz="1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01788" y="591530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1800" dirty="0"/>
              <a:t>智能排班</a:t>
            </a:r>
          </a:p>
        </p:txBody>
      </p:sp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298037"/>
              </p:ext>
            </p:extLst>
          </p:nvPr>
        </p:nvGraphicFramePr>
        <p:xfrm>
          <a:off x="4114800" y="2157413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showAsIcon="1" r:id="rId2" imgW="914400" imgH="828720" progId="Word.Document.12">
                  <p:embed/>
                </p:oleObj>
              </mc:Choice>
              <mc:Fallback>
                <p:oleObj name="文档" showAsIcon="1" r:id="rId2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4800" y="2157413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84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2"/>
          <p:cNvGrpSpPr>
            <a:grpSpLocks/>
          </p:cNvGrpSpPr>
          <p:nvPr/>
        </p:nvGrpSpPr>
        <p:grpSpPr bwMode="auto">
          <a:xfrm>
            <a:off x="457200" y="1504950"/>
            <a:ext cx="3326099" cy="1759455"/>
            <a:chOff x="3491880" y="1280960"/>
            <a:chExt cx="2928778" cy="1552904"/>
          </a:xfrm>
        </p:grpSpPr>
        <p:sp>
          <p:nvSpPr>
            <p:cNvPr id="6" name="Rectangle 4"/>
            <p:cNvSpPr>
              <a:spLocks/>
            </p:cNvSpPr>
            <p:nvPr userDrawn="1"/>
          </p:nvSpPr>
          <p:spPr bwMode="auto">
            <a:xfrm>
              <a:off x="4521566" y="1439158"/>
              <a:ext cx="1795448" cy="733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 sz="5400" dirty="0">
                  <a:solidFill>
                    <a:schemeClr val="bg1"/>
                  </a:solidFill>
                  <a:latin typeface="Goudy Old Style" pitchFamily="18" charset="0"/>
                  <a:sym typeface="Helvetica Neue UltraLight" pitchFamily="2" charset="0"/>
                </a:rPr>
                <a:t>Thanks</a:t>
              </a:r>
            </a:p>
          </p:txBody>
        </p:sp>
        <p:sp>
          <p:nvSpPr>
            <p:cNvPr id="7" name="Rectangle 5"/>
            <p:cNvSpPr>
              <a:spLocks/>
            </p:cNvSpPr>
            <p:nvPr userDrawn="1"/>
          </p:nvSpPr>
          <p:spPr bwMode="auto">
            <a:xfrm>
              <a:off x="4050688" y="2192823"/>
              <a:ext cx="997942" cy="271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 sz="2000" dirty="0" err="1">
                  <a:solidFill>
                    <a:schemeClr val="bg1"/>
                  </a:solidFill>
                  <a:latin typeface="Arial Narrow" pitchFamily="34" charset="0"/>
                  <a:sym typeface="Arial Narrow" pitchFamily="34" charset="0"/>
                </a:rPr>
                <a:t>terima</a:t>
              </a:r>
              <a:r>
                <a:rPr kumimoji="0" lang="en-US" altLang="zh-CN" sz="2000" dirty="0">
                  <a:solidFill>
                    <a:schemeClr val="bg1"/>
                  </a:solidFill>
                  <a:latin typeface="Arial Narrow" pitchFamily="34" charset="0"/>
                  <a:sym typeface="Arial Narrow" pitchFamily="34" charset="0"/>
                </a:rPr>
                <a:t> </a:t>
              </a:r>
              <a:r>
                <a:rPr kumimoji="0" lang="en-US" altLang="zh-CN" sz="2000" dirty="0" err="1">
                  <a:solidFill>
                    <a:schemeClr val="bg1"/>
                  </a:solidFill>
                  <a:latin typeface="Arial Narrow" pitchFamily="34" charset="0"/>
                  <a:sym typeface="Arial Narrow" pitchFamily="34" charset="0"/>
                </a:rPr>
                <a:t>kasih</a:t>
              </a:r>
              <a:endParaRPr kumimoji="0" lang="en-US" altLang="zh-CN" sz="2000" dirty="0">
                <a:solidFill>
                  <a:schemeClr val="bg1"/>
                </a:solidFill>
                <a:latin typeface="Arial Narrow" pitchFamily="34" charset="0"/>
                <a:sym typeface="Arial Narrow" pitchFamily="34" charset="0"/>
              </a:endParaRPr>
            </a:p>
          </p:txBody>
        </p:sp>
        <p:sp>
          <p:nvSpPr>
            <p:cNvPr id="8" name="Rectangle 6"/>
            <p:cNvSpPr>
              <a:spLocks/>
            </p:cNvSpPr>
            <p:nvPr userDrawn="1"/>
          </p:nvSpPr>
          <p:spPr bwMode="auto">
            <a:xfrm>
              <a:off x="3491880" y="1280960"/>
              <a:ext cx="903370" cy="54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 sz="400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rPr>
                <a:t>感謝</a:t>
              </a:r>
            </a:p>
          </p:txBody>
        </p:sp>
        <p:sp>
          <p:nvSpPr>
            <p:cNvPr id="9" name="Rectangle 7"/>
            <p:cNvSpPr>
              <a:spLocks/>
            </p:cNvSpPr>
            <p:nvPr userDrawn="1"/>
          </p:nvSpPr>
          <p:spPr bwMode="auto">
            <a:xfrm>
              <a:off x="5199183" y="2100422"/>
              <a:ext cx="1219549" cy="733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 sz="5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Microsoft YaHei Bold" charset="-122"/>
                </a:rPr>
                <a:t>谢谢</a:t>
              </a:r>
            </a:p>
          </p:txBody>
        </p:sp>
        <p:sp>
          <p:nvSpPr>
            <p:cNvPr id="10" name="Rectangle 8"/>
            <p:cNvSpPr>
              <a:spLocks/>
            </p:cNvSpPr>
            <p:nvPr userDrawn="1"/>
          </p:nvSpPr>
          <p:spPr bwMode="auto">
            <a:xfrm>
              <a:off x="5404367" y="1336952"/>
              <a:ext cx="1016291" cy="244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rPr>
                <a:t>ありがとう</a:t>
              </a:r>
            </a:p>
          </p:txBody>
        </p:sp>
        <p:sp>
          <p:nvSpPr>
            <p:cNvPr id="11" name="Rectangle 9"/>
            <p:cNvSpPr>
              <a:spLocks/>
            </p:cNvSpPr>
            <p:nvPr userDrawn="1"/>
          </p:nvSpPr>
          <p:spPr bwMode="auto">
            <a:xfrm>
              <a:off x="3491887" y="1866291"/>
              <a:ext cx="588603" cy="325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 sz="240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rPr>
                <a:t>ขอบคุณ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403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959428"/>
            <a:ext cx="9144000" cy="1235033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考勤单据集成</a:t>
            </a:r>
            <a:endParaRPr lang="en-US" altLang="zh-CN" sz="4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5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流程图: 过程 24"/>
          <p:cNvSpPr/>
          <p:nvPr/>
        </p:nvSpPr>
        <p:spPr>
          <a:xfrm>
            <a:off x="6056703" y="1297793"/>
            <a:ext cx="2599590" cy="2093929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solidFill>
                <a:srgbClr val="28B0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流程图: 过程 10"/>
          <p:cNvSpPr/>
          <p:nvPr/>
        </p:nvSpPr>
        <p:spPr>
          <a:xfrm>
            <a:off x="744456" y="1278543"/>
            <a:ext cx="2314421" cy="272909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solidFill>
                <a:srgbClr val="28B0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51257" y="141480"/>
            <a:ext cx="7128197" cy="52009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2000" dirty="0"/>
              <a:t>集成原理</a:t>
            </a:r>
          </a:p>
        </p:txBody>
      </p:sp>
      <p:sp>
        <p:nvSpPr>
          <p:cNvPr id="16" name="流程图: 过程 15"/>
          <p:cNvSpPr/>
          <p:nvPr/>
        </p:nvSpPr>
        <p:spPr>
          <a:xfrm>
            <a:off x="737269" y="3695549"/>
            <a:ext cx="2321608" cy="524841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osf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流程图: 过程 17"/>
          <p:cNvSpPr/>
          <p:nvPr/>
        </p:nvSpPr>
        <p:spPr>
          <a:xfrm>
            <a:off x="6056703" y="2596504"/>
            <a:ext cx="2599589" cy="7894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shr_sso_client.jar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6949013" y="1900802"/>
            <a:ext cx="113768" cy="594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10800000">
            <a:off x="3052815" y="2617704"/>
            <a:ext cx="2964581" cy="14178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3624146" y="2118351"/>
            <a:ext cx="186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</a:t>
            </a:r>
            <a:r>
              <a:rPr lang="zh-CN" alt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单据写入请求</a:t>
            </a:r>
          </a:p>
        </p:txBody>
      </p:sp>
      <p:sp>
        <p:nvSpPr>
          <p:cNvPr id="31" name="右箭头 30"/>
          <p:cNvSpPr/>
          <p:nvPr/>
        </p:nvSpPr>
        <p:spPr>
          <a:xfrm>
            <a:off x="3080090" y="3078104"/>
            <a:ext cx="2964581" cy="14178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3600617" y="3214724"/>
            <a:ext cx="1592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5.</a:t>
            </a:r>
            <a:r>
              <a:rPr lang="zh-CN" alt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返回</a:t>
            </a:r>
            <a:r>
              <a:rPr lang="en-US" altLang="zh-CN" sz="12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json</a:t>
            </a:r>
            <a:r>
              <a:rPr lang="zh-CN" alt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数据</a:t>
            </a:r>
          </a:p>
        </p:txBody>
      </p:sp>
      <p:sp>
        <p:nvSpPr>
          <p:cNvPr id="27" name="云形 26"/>
          <p:cNvSpPr/>
          <p:nvPr/>
        </p:nvSpPr>
        <p:spPr>
          <a:xfrm>
            <a:off x="3850867" y="2515722"/>
            <a:ext cx="1259470" cy="71442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</a:t>
            </a:r>
            <a:endParaRPr lang="zh-CN" alt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下箭头 32"/>
          <p:cNvSpPr/>
          <p:nvPr/>
        </p:nvSpPr>
        <p:spPr>
          <a:xfrm rot="10800000">
            <a:off x="7346873" y="1884209"/>
            <a:ext cx="113768" cy="594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6049715" y="2041351"/>
            <a:ext cx="924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调用接口</a:t>
            </a:r>
            <a:endParaRPr lang="en-US" altLang="zh-CN" dirty="0"/>
          </a:p>
          <a:p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en-US" altLang="zh-CN" sz="8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saveLeaveBill</a:t>
            </a:r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endParaRPr lang="zh-CN" altLang="en-US" sz="11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79891" y="2033559"/>
            <a:ext cx="995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6.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返回数据</a:t>
            </a:r>
          </a:p>
        </p:txBody>
      </p:sp>
      <p:sp>
        <p:nvSpPr>
          <p:cNvPr id="39" name="流程图: 过程 38"/>
          <p:cNvSpPr/>
          <p:nvPr/>
        </p:nvSpPr>
        <p:spPr>
          <a:xfrm>
            <a:off x="744456" y="2164365"/>
            <a:ext cx="2308358" cy="54647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单点认证</a:t>
            </a:r>
            <a:endParaRPr lang="en-US" altLang="zh-CN" sz="1400" dirty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流程图: 过程 16"/>
          <p:cNvSpPr/>
          <p:nvPr/>
        </p:nvSpPr>
        <p:spPr>
          <a:xfrm>
            <a:off x="744457" y="2710839"/>
            <a:ext cx="2308358" cy="98471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osf</a:t>
            </a:r>
            <a:r>
              <a:rPr lang="zh-CN" altLang="en-US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服务引擎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0084" y="1495439"/>
            <a:ext cx="1626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s-HR</a:t>
            </a:r>
            <a:r>
              <a:rPr lang="zh-CN" altLang="en-US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  <a:endParaRPr lang="zh-CN" altLang="en-US" dirty="0"/>
          </a:p>
        </p:txBody>
      </p:sp>
      <p:sp>
        <p:nvSpPr>
          <p:cNvPr id="41" name="下箭头 40"/>
          <p:cNvSpPr/>
          <p:nvPr/>
        </p:nvSpPr>
        <p:spPr>
          <a:xfrm>
            <a:off x="1836538" y="2509477"/>
            <a:ext cx="113768" cy="48504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973419" y="2492200"/>
            <a:ext cx="9577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3.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认证通过</a:t>
            </a:r>
          </a:p>
        </p:txBody>
      </p:sp>
      <p:sp>
        <p:nvSpPr>
          <p:cNvPr id="43" name="下箭头 42"/>
          <p:cNvSpPr/>
          <p:nvPr/>
        </p:nvSpPr>
        <p:spPr>
          <a:xfrm>
            <a:off x="1845582" y="3284288"/>
            <a:ext cx="112168" cy="57784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2050624" y="3742527"/>
            <a:ext cx="957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4.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调用</a:t>
            </a:r>
            <a:r>
              <a:rPr lang="en-US" altLang="zh-CN" sz="11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osf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（</a:t>
            </a:r>
            <a:r>
              <a:rPr lang="zh-CN" altLang="en-US" sz="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写入单据</a:t>
            </a:r>
            <a:r>
              <a:rPr lang="zh-CN" alt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）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61474" y="1495439"/>
            <a:ext cx="2213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第三方系统</a:t>
            </a:r>
            <a:r>
              <a:rPr lang="zh-CN" altLang="en-US" sz="1000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OA</a:t>
            </a:r>
            <a:r>
              <a:rPr lang="zh-CN" altLang="en-US" sz="1000" b="1" dirty="0">
                <a:solidFill>
                  <a:srgbClr val="28B0EE"/>
                </a:solidFill>
                <a:latin typeface="微软雅黑" pitchFamily="34" charset="-122"/>
                <a:ea typeface="微软雅黑" pitchFamily="34" charset="-122"/>
              </a:rPr>
              <a:t>，钉钉）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065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1600" dirty="0">
                <a:noFill/>
                <a:hlinkClick r:id="rId3"/>
              </a:rPr>
              <a:t>http://localhost:6888/shr/shr/msf/service.do?method=callService&amp;serviceName=saveLeaveBill&amp;timeOffApplyType=JQLX000001Y&amp;timeOffStartDate=2016-11-08</a:t>
            </a:r>
            <a:r>
              <a:rPr lang="zh-CN" altLang="en-US" sz="1600" dirty="0">
                <a:noFill/>
                <a:hlinkClick r:id="rId3"/>
              </a:rPr>
              <a:t> </a:t>
            </a:r>
            <a:r>
              <a:rPr lang="en-US" altLang="zh-CN" sz="1600" dirty="0">
                <a:noFill/>
                <a:hlinkClick r:id="rId3"/>
              </a:rPr>
              <a:t>08:00:00&amp;timeOffEndDate=2016-11-08 18:00:00&amp;excuse=</a:t>
            </a:r>
            <a:r>
              <a:rPr lang="en-US" altLang="zh-CN" sz="1600" dirty="0" err="1">
                <a:noFill/>
                <a:hlinkClick r:id="rId3"/>
              </a:rPr>
              <a:t>test&amp;leaveLength</a:t>
            </a:r>
            <a:r>
              <a:rPr lang="en-US" altLang="zh-CN" sz="1600" dirty="0">
                <a:noFill/>
                <a:hlinkClick r:id="rId3"/>
              </a:rPr>
              <a:t>=1&amp;personNum=27460</a:t>
            </a:r>
            <a:endParaRPr lang="en-US" altLang="zh-CN" sz="1600" dirty="0">
              <a:noFill/>
            </a:endParaRPr>
          </a:p>
          <a:p>
            <a:pPr marL="0" indent="0">
              <a:buNone/>
            </a:pPr>
            <a:endParaRPr lang="en-US" altLang="zh-CN" sz="1600" dirty="0">
              <a:noFill/>
            </a:endParaRPr>
          </a:p>
          <a:p>
            <a:pPr marL="0" indent="0">
              <a:buNone/>
            </a:pPr>
            <a:r>
              <a:rPr lang="zh-CN" altLang="en-US" sz="1400" dirty="0"/>
              <a:t>服务名 </a:t>
            </a:r>
            <a:r>
              <a:rPr lang="en-US" altLang="zh-CN" sz="1400" dirty="0"/>
              <a:t>: </a:t>
            </a:r>
            <a:r>
              <a:rPr lang="en-US" altLang="zh-CN" sz="1400" dirty="0" err="1"/>
              <a:t>saveLeaveBill</a:t>
            </a:r>
            <a:endParaRPr lang="en-US" altLang="zh-CN" sz="1400" dirty="0"/>
          </a:p>
          <a:p>
            <a:pPr marL="0" indent="0">
              <a:buNone/>
            </a:pPr>
            <a:endParaRPr lang="en-US" altLang="zh-CN" sz="1400" dirty="0"/>
          </a:p>
          <a:p>
            <a:r>
              <a:rPr lang="zh-CN" altLang="zh-CN" sz="1400" dirty="0"/>
              <a:t>参数说明：</a:t>
            </a:r>
          </a:p>
          <a:p>
            <a:r>
              <a:rPr lang="en-US" altLang="zh-CN" sz="1400" dirty="0" err="1">
                <a:solidFill>
                  <a:srgbClr val="FF0000"/>
                </a:solidFill>
              </a:rPr>
              <a:t>timeOffApplyType</a:t>
            </a:r>
            <a:r>
              <a:rPr lang="zh-CN" altLang="zh-CN" sz="1400" dirty="0">
                <a:solidFill>
                  <a:srgbClr val="FF0000"/>
                </a:solidFill>
              </a:rPr>
              <a:t>：申请的假期类型编码</a:t>
            </a:r>
          </a:p>
          <a:p>
            <a:r>
              <a:rPr lang="en-US" altLang="zh-CN" sz="1400" dirty="0" err="1"/>
              <a:t>timeOffStartDate</a:t>
            </a:r>
            <a:r>
              <a:rPr lang="zh-CN" altLang="zh-CN" sz="1400" dirty="0"/>
              <a:t>：开始时间</a:t>
            </a:r>
          </a:p>
          <a:p>
            <a:r>
              <a:rPr lang="en-US" altLang="zh-CN" sz="1400" dirty="0" err="1"/>
              <a:t>timeOffEndDate</a:t>
            </a:r>
            <a:r>
              <a:rPr lang="zh-CN" altLang="zh-CN" sz="1400" dirty="0"/>
              <a:t>：结束时间</a:t>
            </a:r>
          </a:p>
          <a:p>
            <a:r>
              <a:rPr lang="en-US" altLang="zh-CN" sz="1400" dirty="0"/>
              <a:t>excuse</a:t>
            </a:r>
            <a:r>
              <a:rPr lang="zh-CN" altLang="zh-CN" sz="1400" dirty="0"/>
              <a:t>：请假原因</a:t>
            </a:r>
            <a:r>
              <a:rPr lang="en-US" altLang="zh-CN" sz="1400" dirty="0"/>
              <a:t> (</a:t>
            </a:r>
            <a:r>
              <a:rPr lang="zh-CN" altLang="en-US" sz="1400" dirty="0"/>
              <a:t>非必填</a:t>
            </a:r>
            <a:r>
              <a:rPr lang="en-US" altLang="zh-CN" sz="1400" dirty="0"/>
              <a:t>)</a:t>
            </a:r>
            <a:endParaRPr lang="zh-CN" altLang="zh-CN" sz="1400" dirty="0"/>
          </a:p>
          <a:p>
            <a:r>
              <a:rPr lang="en-US" altLang="zh-CN" sz="1400" dirty="0" err="1"/>
              <a:t>leaveLength</a:t>
            </a:r>
            <a:r>
              <a:rPr lang="zh-CN" altLang="zh-CN" sz="1400" dirty="0"/>
              <a:t>：请假时长</a:t>
            </a:r>
          </a:p>
          <a:p>
            <a:r>
              <a:rPr lang="en-US" altLang="zh-CN" sz="1400" dirty="0" err="1"/>
              <a:t>personNum</a:t>
            </a:r>
            <a:r>
              <a:rPr lang="zh-CN" altLang="zh-CN" sz="1400" dirty="0"/>
              <a:t>：请假申请人</a:t>
            </a:r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1800" dirty="0"/>
              <a:t>请假单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同步</a:t>
            </a:r>
            <a:r>
              <a:rPr lang="en-US" altLang="zh-CN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s-HR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系统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74100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zh-CN" sz="6400" dirty="0">
                <a:noFill/>
                <a:hlinkClick r:id="rId3"/>
              </a:rPr>
              <a:t>http://localhost:6888/shr/shr/msf/service.do?method=callService&amp;serviceName=saveFillCardRecord&amp;fillcardDate=2016-11-07&amp;filecardTime=08:00&amp;fillcardReason=002&amp;fillcardRemark=kingdeetest&amp;personNum=27460</a:t>
            </a:r>
            <a:endParaRPr lang="zh-CN" altLang="zh-CN" sz="6400" dirty="0">
              <a:noFill/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6400" dirty="0"/>
          </a:p>
          <a:p>
            <a:pPr marL="0" indent="0">
              <a:buNone/>
            </a:pPr>
            <a:r>
              <a:rPr lang="zh-CN" altLang="en-US" sz="6400" dirty="0"/>
              <a:t>服务名 </a:t>
            </a:r>
            <a:r>
              <a:rPr lang="en-US" altLang="zh-CN" sz="6400" dirty="0"/>
              <a:t>: </a:t>
            </a:r>
            <a:r>
              <a:rPr lang="en-US" altLang="zh-CN" sz="6400" dirty="0" err="1"/>
              <a:t>saveFillCardRecord</a:t>
            </a:r>
            <a:endParaRPr lang="en-US" altLang="zh-CN" sz="6400" dirty="0"/>
          </a:p>
          <a:p>
            <a:pPr marL="0" indent="0">
              <a:buNone/>
            </a:pPr>
            <a:endParaRPr lang="en-US" altLang="zh-CN" sz="5500" dirty="0"/>
          </a:p>
          <a:p>
            <a:pPr marL="0" indent="0">
              <a:buNone/>
            </a:pPr>
            <a:endParaRPr lang="en-US" altLang="zh-CN" sz="5500" dirty="0"/>
          </a:p>
          <a:p>
            <a:r>
              <a:rPr lang="zh-CN" altLang="en-US" sz="5600" dirty="0"/>
              <a:t>参数说明：</a:t>
            </a:r>
          </a:p>
          <a:p>
            <a:r>
              <a:rPr lang="en-US" altLang="zh-CN" sz="5600" dirty="0" err="1"/>
              <a:t>fillcardDate</a:t>
            </a:r>
            <a:r>
              <a:rPr lang="zh-CN" altLang="en-US" sz="5600" dirty="0"/>
              <a:t>：补卡日期</a:t>
            </a:r>
          </a:p>
          <a:p>
            <a:r>
              <a:rPr lang="en-US" altLang="zh-CN" sz="5600" dirty="0" err="1"/>
              <a:t>filecardTime</a:t>
            </a:r>
            <a:r>
              <a:rPr lang="zh-CN" altLang="en-US" sz="5600" dirty="0"/>
              <a:t>：补签卡时间点</a:t>
            </a:r>
          </a:p>
          <a:p>
            <a:r>
              <a:rPr lang="en-US" altLang="zh-CN" sz="5600" dirty="0" err="1">
                <a:solidFill>
                  <a:srgbClr val="FF0000"/>
                </a:solidFill>
              </a:rPr>
              <a:t>fillcardReason</a:t>
            </a:r>
            <a:r>
              <a:rPr lang="zh-CN" altLang="en-US" sz="5600" dirty="0">
                <a:solidFill>
                  <a:srgbClr val="FF0000"/>
                </a:solidFill>
              </a:rPr>
              <a:t>：补签卡原因编号</a:t>
            </a:r>
          </a:p>
          <a:p>
            <a:r>
              <a:rPr lang="en-US" altLang="zh-CN" sz="5600" dirty="0" err="1"/>
              <a:t>fillcardRemark</a:t>
            </a:r>
            <a:r>
              <a:rPr lang="zh-CN" altLang="en-US" sz="5600" dirty="0"/>
              <a:t>：备注</a:t>
            </a:r>
            <a:r>
              <a:rPr lang="zh-CN" altLang="zh-CN" sz="5400" dirty="0"/>
              <a:t> </a:t>
            </a:r>
            <a:r>
              <a:rPr lang="en-US" altLang="zh-CN" sz="5400" dirty="0"/>
              <a:t>(</a:t>
            </a:r>
            <a:r>
              <a:rPr lang="zh-CN" altLang="en-US" sz="5400" dirty="0"/>
              <a:t>非必填</a:t>
            </a:r>
            <a:r>
              <a:rPr lang="en-US" altLang="zh-CN" sz="5400" dirty="0"/>
              <a:t>)</a:t>
            </a:r>
            <a:endParaRPr lang="zh-CN" altLang="en-US" sz="5600" dirty="0"/>
          </a:p>
          <a:p>
            <a:r>
              <a:rPr lang="en-US" altLang="zh-CN" sz="5600" dirty="0" err="1"/>
              <a:t>personNum</a:t>
            </a:r>
            <a:r>
              <a:rPr lang="zh-CN" altLang="en-US" sz="5600" dirty="0"/>
              <a:t>：补签员工编号</a:t>
            </a:r>
            <a:endParaRPr lang="en-US" altLang="zh-CN" sz="56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23528" y="0"/>
            <a:ext cx="7128197" cy="520095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补签卡同步</a:t>
            </a:r>
            <a:r>
              <a:rPr lang="en-US" altLang="zh-CN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s-HR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系统</a:t>
            </a:r>
            <a:endParaRPr lang="en-US" altLang="zh-CN" sz="1800" kern="0" dirty="0"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25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31" y="520097"/>
            <a:ext cx="8424936" cy="4206040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sz="6400" dirty="0">
                <a:noFill/>
                <a:hlinkClick r:id="rId3"/>
              </a:rPr>
              <a:t>http://localhost:6888/shr/shr/msf/service.do?method=callService&amp;serviceName=saveOverTimeBill&amp;oTdate=2016-11-08&amp;realStartTime=2016-11-01  08:00:00 &amp;</a:t>
            </a:r>
            <a:r>
              <a:rPr lang="en-US" altLang="zh-CN" sz="6400" dirty="0" err="1">
                <a:noFill/>
                <a:hlinkClick r:id="rId3"/>
              </a:rPr>
              <a:t>realEndTime</a:t>
            </a:r>
            <a:r>
              <a:rPr lang="en-US" altLang="zh-CN" sz="6400" dirty="0">
                <a:noFill/>
                <a:hlinkClick r:id="rId3"/>
              </a:rPr>
              <a:t>=2016-11-08  20:00:00&amp;restTime=0&amp;applyOTTime=2 &amp;</a:t>
            </a:r>
            <a:r>
              <a:rPr lang="en-US" altLang="zh-CN" sz="6400" dirty="0" err="1">
                <a:noFill/>
                <a:hlinkClick r:id="rId3"/>
              </a:rPr>
              <a:t>otType</a:t>
            </a:r>
            <a:r>
              <a:rPr lang="en-US" altLang="zh-CN" sz="6400" dirty="0">
                <a:noFill/>
                <a:hlinkClick r:id="rId3"/>
              </a:rPr>
              <a:t>=001&amp;otReason=001&amp;otCompens=002&amp;description= &amp;</a:t>
            </a:r>
            <a:r>
              <a:rPr lang="en-US" altLang="zh-CN" sz="6400" dirty="0" err="1">
                <a:noFill/>
                <a:hlinkClick r:id="rId3"/>
              </a:rPr>
              <a:t>personNum</a:t>
            </a:r>
            <a:r>
              <a:rPr lang="en-US" altLang="zh-CN" sz="6400" dirty="0">
                <a:noFill/>
                <a:hlinkClick r:id="rId3"/>
              </a:rPr>
              <a:t>=27460</a:t>
            </a:r>
            <a:r>
              <a:rPr lang="en-US" altLang="zh-CN" sz="6400" dirty="0">
                <a:noFill/>
              </a:rPr>
              <a:t>   </a:t>
            </a:r>
          </a:p>
          <a:p>
            <a:pPr marL="0" indent="0">
              <a:buNone/>
            </a:pPr>
            <a:endParaRPr lang="en-US" altLang="zh-CN" sz="6400" dirty="0"/>
          </a:p>
          <a:p>
            <a:pPr marL="0" indent="0">
              <a:buNone/>
            </a:pPr>
            <a:r>
              <a:rPr lang="zh-CN" altLang="en-US" sz="6400" dirty="0"/>
              <a:t>服务名 </a:t>
            </a:r>
            <a:r>
              <a:rPr lang="en-US" altLang="zh-CN" sz="6400" dirty="0"/>
              <a:t>: </a:t>
            </a:r>
            <a:r>
              <a:rPr lang="en-US" altLang="zh-CN" sz="6400" dirty="0" err="1"/>
              <a:t>saveOverTimeBill</a:t>
            </a:r>
            <a:endParaRPr lang="en-US" altLang="zh-CN" sz="6400" dirty="0"/>
          </a:p>
          <a:p>
            <a:pPr marL="0" indent="0">
              <a:buNone/>
            </a:pPr>
            <a:endParaRPr lang="en-US" altLang="zh-CN" sz="6400" dirty="0"/>
          </a:p>
          <a:p>
            <a:r>
              <a:rPr lang="zh-CN" altLang="zh-CN" sz="5600" dirty="0"/>
              <a:t>参数说明：</a:t>
            </a:r>
          </a:p>
          <a:p>
            <a:r>
              <a:rPr lang="en-US" altLang="zh-CN" sz="5600" dirty="0" err="1"/>
              <a:t>oTdate</a:t>
            </a:r>
            <a:r>
              <a:rPr lang="zh-CN" altLang="zh-CN" sz="5600" dirty="0"/>
              <a:t>：加班日期</a:t>
            </a:r>
          </a:p>
          <a:p>
            <a:r>
              <a:rPr lang="en-US" altLang="zh-CN" sz="5600" dirty="0" err="1"/>
              <a:t>realStartTime</a:t>
            </a:r>
            <a:r>
              <a:rPr lang="zh-CN" altLang="zh-CN" sz="5600" dirty="0"/>
              <a:t>：实际加班开始时间</a:t>
            </a:r>
          </a:p>
          <a:p>
            <a:r>
              <a:rPr lang="en-US" altLang="zh-CN" sz="5600" dirty="0" err="1"/>
              <a:t>realEndTime</a:t>
            </a:r>
            <a:r>
              <a:rPr lang="zh-CN" altLang="zh-CN" sz="5600" dirty="0"/>
              <a:t>：实际加班结束时间</a:t>
            </a:r>
          </a:p>
          <a:p>
            <a:r>
              <a:rPr lang="en-US" altLang="zh-CN" sz="5600" dirty="0" err="1"/>
              <a:t>restTime</a:t>
            </a:r>
            <a:r>
              <a:rPr lang="zh-CN" altLang="zh-CN" sz="5600" dirty="0"/>
              <a:t>：休息时长</a:t>
            </a:r>
          </a:p>
          <a:p>
            <a:r>
              <a:rPr lang="en-US" altLang="zh-CN" sz="5600" dirty="0" err="1"/>
              <a:t>applyOTTime</a:t>
            </a:r>
            <a:r>
              <a:rPr lang="zh-CN" altLang="zh-CN" sz="5600" dirty="0"/>
              <a:t>：加班小时数</a:t>
            </a:r>
          </a:p>
          <a:p>
            <a:r>
              <a:rPr lang="en-US" altLang="zh-CN" sz="5600" dirty="0" err="1">
                <a:solidFill>
                  <a:srgbClr val="FF0000"/>
                </a:solidFill>
              </a:rPr>
              <a:t>otType</a:t>
            </a:r>
            <a:r>
              <a:rPr lang="zh-CN" altLang="zh-CN" sz="5600" dirty="0">
                <a:solidFill>
                  <a:srgbClr val="FF0000"/>
                </a:solidFill>
              </a:rPr>
              <a:t>：加班类型编码</a:t>
            </a:r>
          </a:p>
          <a:p>
            <a:r>
              <a:rPr lang="en-US" altLang="zh-CN" sz="5600" dirty="0" err="1">
                <a:solidFill>
                  <a:srgbClr val="FF0000"/>
                </a:solidFill>
              </a:rPr>
              <a:t>otReason</a:t>
            </a:r>
            <a:r>
              <a:rPr lang="zh-CN" altLang="zh-CN" sz="5600" dirty="0">
                <a:solidFill>
                  <a:srgbClr val="FF0000"/>
                </a:solidFill>
              </a:rPr>
              <a:t>：加班原因编码</a:t>
            </a:r>
          </a:p>
          <a:p>
            <a:r>
              <a:rPr lang="en-US" altLang="zh-CN" sz="5600" dirty="0" err="1">
                <a:solidFill>
                  <a:srgbClr val="FF0000"/>
                </a:solidFill>
              </a:rPr>
              <a:t>otCompens</a:t>
            </a:r>
            <a:r>
              <a:rPr lang="zh-CN" altLang="zh-CN" sz="5600" dirty="0">
                <a:solidFill>
                  <a:srgbClr val="FF0000"/>
                </a:solidFill>
              </a:rPr>
              <a:t>：加班补偿方式编码</a:t>
            </a:r>
          </a:p>
          <a:p>
            <a:r>
              <a:rPr lang="en-US" altLang="zh-CN" sz="5600" dirty="0"/>
              <a:t>description</a:t>
            </a:r>
            <a:r>
              <a:rPr lang="zh-CN" altLang="zh-CN" sz="5600" dirty="0"/>
              <a:t>：描述</a:t>
            </a:r>
            <a:r>
              <a:rPr lang="en-US" altLang="zh-CN" sz="5600" dirty="0"/>
              <a:t>(</a:t>
            </a:r>
            <a:r>
              <a:rPr lang="zh-CN" altLang="en-US" sz="5600" dirty="0"/>
              <a:t>非必填</a:t>
            </a:r>
            <a:r>
              <a:rPr lang="en-US" altLang="zh-CN" sz="5600" dirty="0"/>
              <a:t>)</a:t>
            </a:r>
            <a:endParaRPr lang="zh-CN" altLang="zh-CN" sz="5600" dirty="0"/>
          </a:p>
          <a:p>
            <a:r>
              <a:rPr lang="en-US" altLang="zh-CN" sz="5600" dirty="0" err="1"/>
              <a:t>personNum</a:t>
            </a:r>
            <a:r>
              <a:rPr lang="zh-CN" altLang="zh-CN" sz="5600" dirty="0"/>
              <a:t>：加班申请人编码</a:t>
            </a:r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加班单同步</a:t>
            </a:r>
            <a:r>
              <a:rPr lang="en-US" altLang="zh-CN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s-HR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系统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1580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sz="1900" dirty="0">
                <a:noFill/>
                <a:hlinkClick r:id="rId3"/>
              </a:rPr>
              <a:t>http://localhost:6888/shr/shr/msf/service.do?method=callService&amp;serviceName=saveTripBill&amp;tripStartPlace=sz&amp;tripEndPlace=sh&amp;tripType=001&amp;tripStartTime=2016-11-0808:00:00&amp;tripEndTime=2016-11-08 18:00:00 &amp;tripDays=1&amp;tripReason=001&amp;personNum=27460</a:t>
            </a:r>
            <a:endParaRPr lang="zh-CN" altLang="zh-CN" sz="1900" dirty="0">
              <a:noFill/>
            </a:endParaRPr>
          </a:p>
          <a:p>
            <a:endParaRPr lang="en-US" altLang="zh-CN" sz="1900" dirty="0">
              <a:noFill/>
            </a:endParaRPr>
          </a:p>
          <a:p>
            <a:pPr marL="0" indent="0">
              <a:buNone/>
            </a:pPr>
            <a:r>
              <a:rPr lang="zh-CN" altLang="en-US" sz="1900" dirty="0"/>
              <a:t>服务名 </a:t>
            </a:r>
            <a:r>
              <a:rPr lang="en-US" altLang="zh-CN" sz="1900" dirty="0"/>
              <a:t>: </a:t>
            </a:r>
            <a:r>
              <a:rPr lang="en-US" altLang="zh-CN" sz="1900" dirty="0" err="1"/>
              <a:t>saveTripBill</a:t>
            </a:r>
            <a:endParaRPr lang="en-US" altLang="zh-CN" sz="1900" dirty="0"/>
          </a:p>
          <a:p>
            <a:pPr marL="0" indent="0">
              <a:buNone/>
            </a:pPr>
            <a:endParaRPr lang="en-US" altLang="zh-CN" sz="1800" dirty="0"/>
          </a:p>
          <a:p>
            <a:r>
              <a:rPr lang="zh-CN" altLang="zh-CN" sz="1600" dirty="0"/>
              <a:t>参数说明：</a:t>
            </a:r>
          </a:p>
          <a:p>
            <a:r>
              <a:rPr lang="en-US" altLang="zh-CN" sz="1600" dirty="0" err="1"/>
              <a:t>tripStartPlace</a:t>
            </a:r>
            <a:r>
              <a:rPr lang="zh-CN" altLang="zh-CN" sz="1600" dirty="0"/>
              <a:t>：出发地点</a:t>
            </a:r>
          </a:p>
          <a:p>
            <a:r>
              <a:rPr lang="en-US" altLang="zh-CN" sz="1600" dirty="0" err="1"/>
              <a:t>tripEndPlace</a:t>
            </a:r>
            <a:r>
              <a:rPr lang="zh-CN" altLang="zh-CN" sz="1600" dirty="0"/>
              <a:t>：目的地点</a:t>
            </a:r>
          </a:p>
          <a:p>
            <a:r>
              <a:rPr lang="en-US" altLang="zh-CN" sz="1600" dirty="0" err="1">
                <a:solidFill>
                  <a:srgbClr val="FF0000"/>
                </a:solidFill>
              </a:rPr>
              <a:t>tripType</a:t>
            </a:r>
            <a:r>
              <a:rPr lang="zh-CN" altLang="zh-CN" sz="1600" dirty="0">
                <a:solidFill>
                  <a:srgbClr val="FF0000"/>
                </a:solidFill>
              </a:rPr>
              <a:t>：出差类型编号</a:t>
            </a:r>
          </a:p>
          <a:p>
            <a:r>
              <a:rPr lang="en-US" altLang="zh-CN" sz="1600" dirty="0" err="1"/>
              <a:t>tripStartTime</a:t>
            </a:r>
            <a:r>
              <a:rPr lang="zh-CN" altLang="zh-CN" sz="1600" dirty="0"/>
              <a:t>：出差开始时间</a:t>
            </a:r>
          </a:p>
          <a:p>
            <a:r>
              <a:rPr lang="en-US" altLang="zh-CN" sz="1600" dirty="0" err="1"/>
              <a:t>tripEndTime</a:t>
            </a:r>
            <a:r>
              <a:rPr lang="zh-CN" altLang="zh-CN" sz="1600" dirty="0"/>
              <a:t>：出差结束时间</a:t>
            </a:r>
          </a:p>
          <a:p>
            <a:r>
              <a:rPr lang="en-US" altLang="zh-CN" sz="1600" dirty="0" err="1"/>
              <a:t>tripDays</a:t>
            </a:r>
            <a:r>
              <a:rPr lang="zh-CN" altLang="zh-CN" sz="1600" dirty="0"/>
              <a:t>：出差天数</a:t>
            </a:r>
          </a:p>
          <a:p>
            <a:r>
              <a:rPr lang="en-US" altLang="zh-CN" sz="1600" dirty="0" err="1"/>
              <a:t>tripReason</a:t>
            </a:r>
            <a:r>
              <a:rPr lang="zh-CN" altLang="zh-CN" sz="1600" dirty="0"/>
              <a:t>：出差原因</a:t>
            </a:r>
          </a:p>
          <a:p>
            <a:r>
              <a:rPr lang="en-US" altLang="zh-CN" sz="1600" dirty="0" err="1"/>
              <a:t>personNum</a:t>
            </a:r>
            <a:r>
              <a:rPr lang="zh-CN" altLang="zh-CN" sz="1600" dirty="0"/>
              <a:t>：出差申请人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1800" dirty="0"/>
              <a:t>出差单</a:t>
            </a:r>
            <a:r>
              <a:rPr lang="zh-CN" altLang="en-US" sz="1800" dirty="0"/>
              <a:t>同步</a:t>
            </a:r>
            <a:r>
              <a:rPr lang="en-US" altLang="zh-CN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s-HR</a:t>
            </a:r>
            <a:r>
              <a:rPr lang="zh-CN" altLang="en-US" sz="1800" kern="0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系统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0985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198691"/>
              </p:ext>
            </p:extLst>
          </p:nvPr>
        </p:nvGraphicFramePr>
        <p:xfrm>
          <a:off x="2819400" y="2089150"/>
          <a:ext cx="21193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包装程序外壳对象" showAsIcon="1" r:id="rId2" imgW="2119680" imgH="711360" progId="Package">
                  <p:embed/>
                </p:oleObj>
              </mc:Choice>
              <mc:Fallback>
                <p:oleObj name="包装程序外壳对象" showAsIcon="1" r:id="rId2" imgW="2119680" imgH="711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19400" y="2089150"/>
                        <a:ext cx="2119313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666750"/>
            <a:ext cx="7543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8.5</a:t>
            </a:r>
            <a:r>
              <a:rPr lang="zh-CN" altLang="en-US" dirty="0"/>
              <a:t>版本部分</a:t>
            </a:r>
            <a:r>
              <a:rPr lang="en-US" altLang="zh-CN" dirty="0"/>
              <a:t>OSF</a:t>
            </a:r>
            <a:r>
              <a:rPr lang="zh-CN" altLang="en-US" dirty="0"/>
              <a:t>接口第三方系统调用是可能会报错，需要在补丁</a:t>
            </a:r>
            <a:r>
              <a:rPr lang="en-US" altLang="zh-CN" dirty="0"/>
              <a:t>PT134017</a:t>
            </a:r>
          </a:p>
          <a:p>
            <a:r>
              <a:rPr lang="zh-CN" altLang="en-US" dirty="0"/>
              <a:t>基础上部署以下私包，该私包功能将在</a:t>
            </a:r>
            <a:r>
              <a:rPr lang="en-US" altLang="zh-CN" dirty="0"/>
              <a:t>8.5</a:t>
            </a:r>
            <a:r>
              <a:rPr lang="zh-CN" altLang="en-US" dirty="0"/>
              <a:t>后续补丁纳入。</a:t>
            </a: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323531" y="57150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1800" dirty="0"/>
              <a:t>接口私包</a:t>
            </a:r>
          </a:p>
        </p:txBody>
      </p:sp>
    </p:spTree>
    <p:extLst>
      <p:ext uri="{BB962C8B-B14F-4D97-AF65-F5344CB8AC3E}">
        <p14:creationId xmlns:p14="http://schemas.microsoft.com/office/powerpoint/2010/main" val="166462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TextBox 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TextBox 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TextBox 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Rectangle 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Rectangle 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Rectangle 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TextBox 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Rectangle 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TextBox 3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5155739"/>
  <p:tag name="MH_LIBRARY" val="GRAPHIC"/>
  <p:tag name="MH_ORDER" val="Rectangle 17"/>
</p:tagLst>
</file>

<file path=ppt/theme/theme1.xml><?xml version="1.0" encoding="utf-8"?>
<a:theme xmlns:a="http://schemas.openxmlformats.org/drawingml/2006/main" name="2017金蝶集团幻灯片模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3195</TotalTime>
  <Words>1491</Words>
  <Application>Microsoft Office PowerPoint</Application>
  <PresentationFormat>全屏显示(16:9)</PresentationFormat>
  <Paragraphs>206</Paragraphs>
  <Slides>29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Heiti SC Medium</vt:lpstr>
      <vt:lpstr>Microsoft YaHei Light</vt:lpstr>
      <vt:lpstr>DengXian</vt:lpstr>
      <vt:lpstr>微软雅黑</vt:lpstr>
      <vt:lpstr>微软雅黑</vt:lpstr>
      <vt:lpstr>Arial</vt:lpstr>
      <vt:lpstr>Arial Narrow</vt:lpstr>
      <vt:lpstr>Calibri</vt:lpstr>
      <vt:lpstr>Goudy Old Style</vt:lpstr>
      <vt:lpstr>Impact</vt:lpstr>
      <vt:lpstr>Verdana</vt:lpstr>
      <vt:lpstr>2017金蝶集团幻灯片模版</vt:lpstr>
      <vt:lpstr>包装程序外壳对象</vt:lpstr>
      <vt:lpstr>文档</vt:lpstr>
      <vt:lpstr>考勤扩展与集成</vt:lpstr>
      <vt:lpstr>纲要</vt:lpstr>
      <vt:lpstr>PowerPoint 演示文稿</vt:lpstr>
      <vt:lpstr>集成原理</vt:lpstr>
      <vt:lpstr>请假单同步s-HR系统</vt:lpstr>
      <vt:lpstr>补签卡同步s-HR系统</vt:lpstr>
      <vt:lpstr>加班单同步s-HR系统</vt:lpstr>
      <vt:lpstr>出差单同步s-HR系统</vt:lpstr>
      <vt:lpstr>接口私包</vt:lpstr>
      <vt:lpstr>PowerPoint 演示文稿</vt:lpstr>
      <vt:lpstr>考勤预置OSF及考勤机集成方案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自动排班</vt:lpstr>
      <vt:lpstr>PowerPoint 演示文稿</vt:lpstr>
      <vt:lpstr>智能排班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kingdee</cp:lastModifiedBy>
  <cp:revision>204</cp:revision>
  <dcterms:created xsi:type="dcterms:W3CDTF">2010-04-12T23:12:02Z</dcterms:created>
  <dcterms:modified xsi:type="dcterms:W3CDTF">2022-06-14T12:47:32Z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