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2"/>
  </p:notes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5" r:id="rId23"/>
    <p:sldId id="296" r:id="rId24"/>
    <p:sldId id="297" r:id="rId25"/>
    <p:sldId id="299" r:id="rId26"/>
    <p:sldId id="300" r:id="rId27"/>
    <p:sldId id="301" r:id="rId28"/>
    <p:sldId id="302" r:id="rId29"/>
    <p:sldId id="303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315" r:id="rId42"/>
    <p:sldId id="316" r:id="rId43"/>
    <p:sldId id="317" r:id="rId44"/>
    <p:sldId id="318" r:id="rId45"/>
    <p:sldId id="319" r:id="rId46"/>
    <p:sldId id="320" r:id="rId47"/>
    <p:sldId id="321" r:id="rId48"/>
    <p:sldId id="322" r:id="rId49"/>
    <p:sldId id="323" r:id="rId50"/>
    <p:sldId id="324" r:id="rId51"/>
    <p:sldId id="325" r:id="rId52"/>
    <p:sldId id="326" r:id="rId53"/>
    <p:sldId id="327" r:id="rId54"/>
    <p:sldId id="328" r:id="rId55"/>
    <p:sldId id="329" r:id="rId56"/>
    <p:sldId id="330" r:id="rId57"/>
    <p:sldId id="331" r:id="rId58"/>
    <p:sldId id="332" r:id="rId59"/>
    <p:sldId id="333" r:id="rId60"/>
    <p:sldId id="271" r:id="rId61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37CE84F3-28C3-443E-9E96-99CF82512B78}" styleName="深色样式 1 - 强调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C3C2611-4C71-4FC5-86AE-919BDF0F9419}" styleName="">
    <a:wholeTbl>
      <a:tcTxStyle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64" autoAdjust="0"/>
  </p:normalViewPr>
  <p:slideViewPr>
    <p:cSldViewPr>
      <p:cViewPr>
        <p:scale>
          <a:sx n="97" d="100"/>
          <a:sy n="97" d="100"/>
        </p:scale>
        <p:origin x="-2022" y="-79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hape 63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4" name="Shape 63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122537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 panose="020F0502020204030204"/>
      </a:defRPr>
    </a:lvl1pPr>
    <a:lvl2pPr indent="228600" defTabSz="457200" latinLnBrk="0">
      <a:defRPr sz="1200">
        <a:latin typeface="+mj-lt"/>
        <a:ea typeface="+mj-ea"/>
        <a:cs typeface="+mj-cs"/>
        <a:sym typeface="Calibri" panose="020F0502020204030204"/>
      </a:defRPr>
    </a:lvl2pPr>
    <a:lvl3pPr indent="457200" defTabSz="457200" latinLnBrk="0">
      <a:defRPr sz="1200">
        <a:latin typeface="+mj-lt"/>
        <a:ea typeface="+mj-ea"/>
        <a:cs typeface="+mj-cs"/>
        <a:sym typeface="Calibri" panose="020F0502020204030204"/>
      </a:defRPr>
    </a:lvl3pPr>
    <a:lvl4pPr indent="685800" defTabSz="457200" latinLnBrk="0">
      <a:defRPr sz="1200">
        <a:latin typeface="+mj-lt"/>
        <a:ea typeface="+mj-ea"/>
        <a:cs typeface="+mj-cs"/>
        <a:sym typeface="Calibri" panose="020F0502020204030204"/>
      </a:defRPr>
    </a:lvl4pPr>
    <a:lvl5pPr indent="914400" defTabSz="457200" latinLnBrk="0">
      <a:defRPr sz="1200">
        <a:latin typeface="+mj-lt"/>
        <a:ea typeface="+mj-ea"/>
        <a:cs typeface="+mj-cs"/>
        <a:sym typeface="Calibri" panose="020F0502020204030204"/>
      </a:defRPr>
    </a:lvl5pPr>
    <a:lvl6pPr indent="1143000" defTabSz="457200" latinLnBrk="0">
      <a:defRPr sz="1200">
        <a:latin typeface="+mj-lt"/>
        <a:ea typeface="+mj-ea"/>
        <a:cs typeface="+mj-cs"/>
        <a:sym typeface="Calibri" panose="020F0502020204030204"/>
      </a:defRPr>
    </a:lvl6pPr>
    <a:lvl7pPr indent="1371600" defTabSz="457200" latinLnBrk="0">
      <a:defRPr sz="1200">
        <a:latin typeface="+mj-lt"/>
        <a:ea typeface="+mj-ea"/>
        <a:cs typeface="+mj-cs"/>
        <a:sym typeface="Calibri" panose="020F0502020204030204"/>
      </a:defRPr>
    </a:lvl7pPr>
    <a:lvl8pPr indent="1600200" defTabSz="457200" latinLnBrk="0">
      <a:defRPr sz="1200">
        <a:latin typeface="+mj-lt"/>
        <a:ea typeface="+mj-ea"/>
        <a:cs typeface="+mj-cs"/>
        <a:sym typeface="Calibri" panose="020F0502020204030204"/>
      </a:defRPr>
    </a:lvl8pPr>
    <a:lvl9pPr indent="1828800" defTabSz="457200" latinLnBrk="0">
      <a:defRPr sz="1200">
        <a:latin typeface="+mj-lt"/>
        <a:ea typeface="+mj-ea"/>
        <a:cs typeface="+mj-cs"/>
        <a:sym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9016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5" name="Group 63"/>
          <p:cNvGrpSpPr/>
          <p:nvPr/>
        </p:nvGrpSpPr>
        <p:grpSpPr>
          <a:xfrm>
            <a:off x="454504" y="-221918"/>
            <a:ext cx="8232933" cy="169343"/>
            <a:chOff x="0" y="0"/>
            <a:chExt cx="8232932" cy="169342"/>
          </a:xfrm>
        </p:grpSpPr>
        <p:grpSp>
          <p:nvGrpSpPr>
            <p:cNvPr id="542" name="Group 12"/>
            <p:cNvGrpSpPr/>
            <p:nvPr/>
          </p:nvGrpSpPr>
          <p:grpSpPr>
            <a:xfrm>
              <a:off x="2742290" y="15395"/>
              <a:ext cx="690496" cy="153948"/>
              <a:chOff x="-1" y="0"/>
              <a:chExt cx="690495" cy="153946"/>
            </a:xfrm>
          </p:grpSpPr>
          <p:grpSp>
            <p:nvGrpSpPr>
              <p:cNvPr id="540" name="Group 13"/>
              <p:cNvGrpSpPr/>
              <p:nvPr/>
            </p:nvGrpSpPr>
            <p:grpSpPr>
              <a:xfrm>
                <a:off x="-2" y="0"/>
                <a:ext cx="342052" cy="153948"/>
                <a:chOff x="0" y="0"/>
                <a:chExt cx="342051" cy="153946"/>
              </a:xfrm>
            </p:grpSpPr>
            <p:sp>
              <p:nvSpPr>
                <p:cNvPr id="538" name="Straight Connector 15"/>
                <p:cNvSpPr/>
                <p:nvPr/>
              </p:nvSpPr>
              <p:spPr>
                <a:xfrm flipV="1">
                  <a:off x="-1" y="0"/>
                  <a:ext cx="4" cy="153948"/>
                </a:xfrm>
                <a:prstGeom prst="line">
                  <a:avLst/>
                </a:prstGeom>
                <a:noFill/>
                <a:ln w="6350" cap="flat">
                  <a:solidFill>
                    <a:srgbClr val="FFFFFF"/>
                  </a:solidFill>
                  <a:prstDash val="sysDash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39" name="Straight Connector 16"/>
                <p:cNvSpPr/>
                <p:nvPr/>
              </p:nvSpPr>
              <p:spPr>
                <a:xfrm flipV="1">
                  <a:off x="342048" y="0"/>
                  <a:ext cx="3" cy="153948"/>
                </a:xfrm>
                <a:prstGeom prst="line">
                  <a:avLst/>
                </a:prstGeom>
                <a:noFill/>
                <a:ln w="6350" cap="flat">
                  <a:solidFill>
                    <a:srgbClr val="FFFFFF"/>
                  </a:solidFill>
                  <a:prstDash val="sysDash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541" name="Straight Connector 14"/>
              <p:cNvSpPr/>
              <p:nvPr/>
            </p:nvSpPr>
            <p:spPr>
              <a:xfrm flipV="1">
                <a:off x="690491" y="0"/>
                <a:ext cx="3" cy="153946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543" name="Straight Connector 22"/>
            <p:cNvSpPr/>
            <p:nvPr/>
          </p:nvSpPr>
          <p:spPr>
            <a:xfrm flipV="1">
              <a:off x="-1" y="0"/>
              <a:ext cx="4" cy="153944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44" name="Straight Connector 36"/>
            <p:cNvSpPr/>
            <p:nvPr/>
          </p:nvSpPr>
          <p:spPr>
            <a:xfrm flipV="1">
              <a:off x="8232929" y="0"/>
              <a:ext cx="3" cy="153944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48" name="Group 41"/>
          <p:cNvGrpSpPr/>
          <p:nvPr/>
        </p:nvGrpSpPr>
        <p:grpSpPr>
          <a:xfrm>
            <a:off x="-1081341" y="-53223"/>
            <a:ext cx="646296" cy="646296"/>
            <a:chOff x="-1" y="-1"/>
            <a:chExt cx="646294" cy="646294"/>
          </a:xfrm>
        </p:grpSpPr>
        <p:sp>
          <p:nvSpPr>
            <p:cNvPr id="546" name="Rectangle 42"/>
            <p:cNvSpPr/>
            <p:nvPr/>
          </p:nvSpPr>
          <p:spPr>
            <a:xfrm>
              <a:off x="-2" y="-2"/>
              <a:ext cx="646296" cy="646296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47" name="TextBox 43"/>
            <p:cNvSpPr txBox="1"/>
            <p:nvPr/>
          </p:nvSpPr>
          <p:spPr>
            <a:xfrm>
              <a:off x="-1" y="-1"/>
              <a:ext cx="298408" cy="450014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B:95</a:t>
              </a:r>
            </a:p>
          </p:txBody>
        </p:sp>
      </p:grpSp>
      <p:grpSp>
        <p:nvGrpSpPr>
          <p:cNvPr id="551" name="Group 44"/>
          <p:cNvGrpSpPr/>
          <p:nvPr/>
        </p:nvGrpSpPr>
        <p:grpSpPr>
          <a:xfrm>
            <a:off x="-1081341" y="659213"/>
            <a:ext cx="646296" cy="646296"/>
            <a:chOff x="-1" y="-1"/>
            <a:chExt cx="646294" cy="646294"/>
          </a:xfrm>
        </p:grpSpPr>
        <p:sp>
          <p:nvSpPr>
            <p:cNvPr id="549" name="Rectangle 45"/>
            <p:cNvSpPr/>
            <p:nvPr/>
          </p:nvSpPr>
          <p:spPr>
            <a:xfrm>
              <a:off x="-2" y="-2"/>
              <a:ext cx="646296" cy="646296"/>
            </a:xfrm>
            <a:prstGeom prst="rect">
              <a:avLst/>
            </a:prstGeom>
            <a:solidFill>
              <a:srgbClr val="1771E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0" name="TextBox 46"/>
            <p:cNvSpPr txBox="1"/>
            <p:nvPr/>
          </p:nvSpPr>
          <p:spPr>
            <a:xfrm>
              <a:off x="-1" y="-1"/>
              <a:ext cx="349902" cy="450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R:23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B:238</a:t>
              </a:r>
            </a:p>
          </p:txBody>
        </p:sp>
      </p:grpSp>
      <p:grpSp>
        <p:nvGrpSpPr>
          <p:cNvPr id="554" name="Group 47"/>
          <p:cNvGrpSpPr/>
          <p:nvPr/>
        </p:nvGrpSpPr>
        <p:grpSpPr>
          <a:xfrm>
            <a:off x="-1081341" y="1371652"/>
            <a:ext cx="646296" cy="646293"/>
            <a:chOff x="-1" y="0"/>
            <a:chExt cx="646294" cy="646292"/>
          </a:xfrm>
        </p:grpSpPr>
        <p:sp>
          <p:nvSpPr>
            <p:cNvPr id="552" name="Rectangle 48"/>
            <p:cNvSpPr/>
            <p:nvPr/>
          </p:nvSpPr>
          <p:spPr>
            <a:xfrm>
              <a:off x="-2" y="-1"/>
              <a:ext cx="646296" cy="646293"/>
            </a:xfrm>
            <a:prstGeom prst="rect">
              <a:avLst/>
            </a:prstGeom>
            <a:solidFill>
              <a:srgbClr val="25C1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3" name="TextBox 49"/>
            <p:cNvSpPr txBox="1"/>
            <p:nvPr/>
          </p:nvSpPr>
          <p:spPr>
            <a:xfrm>
              <a:off x="-1" y="-1"/>
              <a:ext cx="349902" cy="4500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800"/>
              </a:pPr>
              <a:r>
                <a:t>R:35</a:t>
              </a:r>
            </a:p>
            <a:p>
              <a:pPr>
                <a:defRPr sz="800"/>
              </a:pPr>
              <a:r>
                <a:t>G:204</a:t>
              </a:r>
            </a:p>
            <a:p>
              <a:pPr>
                <a:defRPr sz="800"/>
              </a:pPr>
              <a:r>
                <a:t>B:252</a:t>
              </a:r>
            </a:p>
          </p:txBody>
        </p:sp>
      </p:grpSp>
      <p:grpSp>
        <p:nvGrpSpPr>
          <p:cNvPr id="557" name="Group 50"/>
          <p:cNvGrpSpPr/>
          <p:nvPr/>
        </p:nvGrpSpPr>
        <p:grpSpPr>
          <a:xfrm>
            <a:off x="-1081341" y="2084089"/>
            <a:ext cx="646296" cy="646292"/>
            <a:chOff x="-1" y="0"/>
            <a:chExt cx="646294" cy="646291"/>
          </a:xfrm>
        </p:grpSpPr>
        <p:sp>
          <p:nvSpPr>
            <p:cNvPr id="555" name="Rectangle 51"/>
            <p:cNvSpPr/>
            <p:nvPr/>
          </p:nvSpPr>
          <p:spPr>
            <a:xfrm>
              <a:off x="-2" y="-1"/>
              <a:ext cx="646296" cy="646292"/>
            </a:xfrm>
            <a:prstGeom prst="rect">
              <a:avLst/>
            </a:prstGeom>
            <a:solidFill>
              <a:srgbClr val="24BE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6" name="TextBox 52"/>
            <p:cNvSpPr txBox="1"/>
            <p:nvPr/>
          </p:nvSpPr>
          <p:spPr>
            <a:xfrm>
              <a:off x="-1" y="-1"/>
              <a:ext cx="349902" cy="4500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G:200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B:200</a:t>
              </a:r>
            </a:p>
          </p:txBody>
        </p:sp>
      </p:grpSp>
      <p:sp>
        <p:nvSpPr>
          <p:cNvPr id="558" name="TextBox 58"/>
          <p:cNvSpPr txBox="1"/>
          <p:nvPr/>
        </p:nvSpPr>
        <p:spPr>
          <a:xfrm>
            <a:off x="-1095448" y="3710097"/>
            <a:ext cx="646291" cy="378203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中文字体：</a:t>
            </a:r>
            <a:endParaRPr>
              <a:solidFill>
                <a:srgbClr val="1EA19F"/>
              </a:solidFill>
            </a:endParaRPr>
          </a:p>
          <a:p>
            <a:pPr>
              <a:defRPr sz="1400">
                <a:solidFill>
                  <a:srgbClr val="FFFFFF"/>
                </a:solidFill>
                <a:latin typeface="Heiti SC Medium"/>
                <a:ea typeface="Heiti SC Medium"/>
                <a:cs typeface="Heiti SC Medium"/>
                <a:sym typeface="Heiti SC Medium"/>
              </a:defRPr>
            </a:pPr>
            <a:r>
              <a:t>黑体</a:t>
            </a:r>
          </a:p>
        </p:txBody>
      </p:sp>
      <p:grpSp>
        <p:nvGrpSpPr>
          <p:cNvPr id="561" name="Group 59"/>
          <p:cNvGrpSpPr/>
          <p:nvPr/>
        </p:nvGrpSpPr>
        <p:grpSpPr>
          <a:xfrm>
            <a:off x="-1081341" y="2796524"/>
            <a:ext cx="646296" cy="646292"/>
            <a:chOff x="-1" y="0"/>
            <a:chExt cx="646294" cy="646291"/>
          </a:xfrm>
        </p:grpSpPr>
        <p:sp>
          <p:nvSpPr>
            <p:cNvPr id="559" name="Rectangle 60"/>
            <p:cNvSpPr/>
            <p:nvPr/>
          </p:nvSpPr>
          <p:spPr>
            <a:xfrm>
              <a:off x="-2" y="-1"/>
              <a:ext cx="646296" cy="646292"/>
            </a:xfrm>
            <a:prstGeom prst="rect">
              <a:avLst/>
            </a:prstGeom>
            <a:solidFill>
              <a:srgbClr val="9F55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60" name="TextBox 61"/>
            <p:cNvSpPr txBox="1"/>
            <p:nvPr/>
          </p:nvSpPr>
          <p:spPr>
            <a:xfrm>
              <a:off x="-1" y="-1"/>
              <a:ext cx="349902" cy="4500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R:176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G:115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B:252</a:t>
              </a:r>
            </a:p>
          </p:txBody>
        </p:sp>
      </p:grpSp>
      <p:sp>
        <p:nvSpPr>
          <p:cNvPr id="562" name="Rectangle 62"/>
          <p:cNvSpPr txBox="1"/>
          <p:nvPr/>
        </p:nvSpPr>
        <p:spPr>
          <a:xfrm>
            <a:off x="-1095448" y="4158939"/>
            <a:ext cx="770896" cy="427689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英文字体：</a:t>
            </a:r>
            <a:endParaRPr b="1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>
              <a:defRPr sz="16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Arial</a:t>
            </a:r>
          </a:p>
        </p:txBody>
      </p:sp>
      <p:grpSp>
        <p:nvGrpSpPr>
          <p:cNvPr id="571" name="Group 75"/>
          <p:cNvGrpSpPr/>
          <p:nvPr/>
        </p:nvGrpSpPr>
        <p:grpSpPr>
          <a:xfrm>
            <a:off x="-201088" y="208512"/>
            <a:ext cx="136837" cy="4388337"/>
            <a:chOff x="0" y="-2"/>
            <a:chExt cx="136835" cy="4388336"/>
          </a:xfrm>
        </p:grpSpPr>
        <p:sp>
          <p:nvSpPr>
            <p:cNvPr id="563" name="Straight Connector 76"/>
            <p:cNvSpPr/>
            <p:nvPr/>
          </p:nvSpPr>
          <p:spPr>
            <a:xfrm flipH="1">
              <a:off x="-1" y="1206199"/>
              <a:ext cx="136835" cy="3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566" name="Group 77"/>
            <p:cNvGrpSpPr/>
            <p:nvPr/>
          </p:nvGrpSpPr>
          <p:grpSpPr>
            <a:xfrm>
              <a:off x="-1" y="4046286"/>
              <a:ext cx="136836" cy="342049"/>
              <a:chOff x="0" y="-1"/>
              <a:chExt cx="136834" cy="342048"/>
            </a:xfrm>
          </p:grpSpPr>
          <p:sp>
            <p:nvSpPr>
              <p:cNvPr id="564" name="Straight Connector 81"/>
              <p:cNvSpPr/>
              <p:nvPr/>
            </p:nvSpPr>
            <p:spPr>
              <a:xfrm flipH="1">
                <a:off x="-1" y="342045"/>
                <a:ext cx="136837" cy="3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65" name="Straight Connector 82"/>
              <p:cNvSpPr/>
              <p:nvPr/>
            </p:nvSpPr>
            <p:spPr>
              <a:xfrm flipH="1" flipV="1">
                <a:off x="-1" y="-2"/>
                <a:ext cx="136837" cy="3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569" name="Group 78"/>
            <p:cNvGrpSpPr/>
            <p:nvPr/>
          </p:nvGrpSpPr>
          <p:grpSpPr>
            <a:xfrm>
              <a:off x="-1" y="-3"/>
              <a:ext cx="136836" cy="864162"/>
              <a:chOff x="0" y="-1"/>
              <a:chExt cx="136834" cy="864160"/>
            </a:xfrm>
          </p:grpSpPr>
          <p:sp>
            <p:nvSpPr>
              <p:cNvPr id="567" name="Straight Connector 79"/>
              <p:cNvSpPr/>
              <p:nvPr/>
            </p:nvSpPr>
            <p:spPr>
              <a:xfrm flipH="1">
                <a:off x="-1" y="864157"/>
                <a:ext cx="136837" cy="3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68" name="Straight Connector 80"/>
              <p:cNvSpPr/>
              <p:nvPr/>
            </p:nvSpPr>
            <p:spPr>
              <a:xfrm flipH="1" flipV="1">
                <a:off x="-1" y="-2"/>
                <a:ext cx="136837" cy="3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570" name="Straight Connector 93"/>
            <p:cNvSpPr/>
            <p:nvPr/>
          </p:nvSpPr>
          <p:spPr>
            <a:xfrm flipH="1">
              <a:off x="-1" y="342044"/>
              <a:ext cx="136835" cy="3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80" name="Group 95"/>
          <p:cNvGrpSpPr/>
          <p:nvPr/>
        </p:nvGrpSpPr>
        <p:grpSpPr>
          <a:xfrm>
            <a:off x="9196914" y="208512"/>
            <a:ext cx="136837" cy="4388337"/>
            <a:chOff x="0" y="-2"/>
            <a:chExt cx="136835" cy="4388336"/>
          </a:xfrm>
        </p:grpSpPr>
        <p:sp>
          <p:nvSpPr>
            <p:cNvPr id="572" name="Straight Connector 96"/>
            <p:cNvSpPr/>
            <p:nvPr/>
          </p:nvSpPr>
          <p:spPr>
            <a:xfrm flipH="1">
              <a:off x="-1" y="1206199"/>
              <a:ext cx="136835" cy="3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575" name="Group 97"/>
            <p:cNvGrpSpPr/>
            <p:nvPr/>
          </p:nvGrpSpPr>
          <p:grpSpPr>
            <a:xfrm>
              <a:off x="-1" y="4046286"/>
              <a:ext cx="136836" cy="342049"/>
              <a:chOff x="0" y="-1"/>
              <a:chExt cx="136834" cy="342048"/>
            </a:xfrm>
          </p:grpSpPr>
          <p:sp>
            <p:nvSpPr>
              <p:cNvPr id="573" name="Straight Connector 102"/>
              <p:cNvSpPr/>
              <p:nvPr/>
            </p:nvSpPr>
            <p:spPr>
              <a:xfrm flipH="1">
                <a:off x="-1" y="342045"/>
                <a:ext cx="136837" cy="3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74" name="Straight Connector 103"/>
              <p:cNvSpPr/>
              <p:nvPr/>
            </p:nvSpPr>
            <p:spPr>
              <a:xfrm flipH="1" flipV="1">
                <a:off x="-1" y="-2"/>
                <a:ext cx="136837" cy="3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578" name="Group 98"/>
            <p:cNvGrpSpPr/>
            <p:nvPr/>
          </p:nvGrpSpPr>
          <p:grpSpPr>
            <a:xfrm>
              <a:off x="-1" y="-3"/>
              <a:ext cx="136836" cy="864162"/>
              <a:chOff x="0" y="-1"/>
              <a:chExt cx="136834" cy="864160"/>
            </a:xfrm>
          </p:grpSpPr>
          <p:sp>
            <p:nvSpPr>
              <p:cNvPr id="576" name="Straight Connector 100"/>
              <p:cNvSpPr/>
              <p:nvPr/>
            </p:nvSpPr>
            <p:spPr>
              <a:xfrm flipH="1">
                <a:off x="-1" y="864157"/>
                <a:ext cx="136837" cy="3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77" name="Straight Connector 101"/>
              <p:cNvSpPr/>
              <p:nvPr/>
            </p:nvSpPr>
            <p:spPr>
              <a:xfrm flipH="1" flipV="1">
                <a:off x="-1" y="-2"/>
                <a:ext cx="136837" cy="3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579" name="Straight Connector 99"/>
            <p:cNvSpPr/>
            <p:nvPr/>
          </p:nvSpPr>
          <p:spPr>
            <a:xfrm flipH="1">
              <a:off x="-1" y="342044"/>
              <a:ext cx="136835" cy="3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581" name="图片 3" descr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6833" y="186033"/>
            <a:ext cx="1020306" cy="33845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8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82438" y="4918862"/>
            <a:ext cx="127001" cy="127001"/>
          </a:xfrm>
          <a:prstGeom prst="rect">
            <a:avLst/>
          </a:prstGeom>
        </p:spPr>
        <p:txBody>
          <a:bodyPr lIns="0" tIns="0" rIns="0" bIns="0" anchor="t"/>
          <a:lstStyle>
            <a:lvl1pPr algn="l" defTabSz="307975">
              <a:spcBef>
                <a:spcPts val="400"/>
              </a:spcBef>
              <a:defRPr sz="8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583" name="Text Box 2"/>
          <p:cNvSpPr txBox="1"/>
          <p:nvPr/>
        </p:nvSpPr>
        <p:spPr>
          <a:xfrm>
            <a:off x="6938360" y="4900677"/>
            <a:ext cx="1622428" cy="145164"/>
          </a:xfrm>
          <a:prstGeom prst="rect">
            <a:avLst/>
          </a:prstGeom>
          <a:ln w="12700">
            <a:miter lim="400000"/>
          </a:ln>
        </p:spPr>
        <p:txBody>
          <a:bodyPr lIns="6668" tIns="6668" rIns="6668" bIns="6668" anchor="ctr">
            <a:spAutoFit/>
          </a:bodyPr>
          <a:lstStyle>
            <a:lvl1pPr algn="r">
              <a:lnSpc>
                <a:spcPts val="1000"/>
              </a:lnSpc>
              <a:defRPr sz="7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t>① 绝密信息 严禁泄露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2" name="Group 41"/>
          <p:cNvGrpSpPr/>
          <p:nvPr/>
        </p:nvGrpSpPr>
        <p:grpSpPr>
          <a:xfrm>
            <a:off x="-1081338" y="-53220"/>
            <a:ext cx="646290" cy="646290"/>
            <a:chOff x="0" y="0"/>
            <a:chExt cx="646288" cy="646288"/>
          </a:xfrm>
        </p:grpSpPr>
        <p:sp>
          <p:nvSpPr>
            <p:cNvPr id="590" name="Rectangle 42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91" name="TextBox 43"/>
            <p:cNvSpPr txBox="1"/>
            <p:nvPr/>
          </p:nvSpPr>
          <p:spPr>
            <a:xfrm>
              <a:off x="0" y="0"/>
              <a:ext cx="298411" cy="450017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B:95</a:t>
              </a:r>
            </a:p>
          </p:txBody>
        </p:sp>
      </p:grpSp>
      <p:grpSp>
        <p:nvGrpSpPr>
          <p:cNvPr id="595" name="Group 44"/>
          <p:cNvGrpSpPr/>
          <p:nvPr/>
        </p:nvGrpSpPr>
        <p:grpSpPr>
          <a:xfrm>
            <a:off x="-1081338" y="659217"/>
            <a:ext cx="646290" cy="646290"/>
            <a:chOff x="0" y="0"/>
            <a:chExt cx="646288" cy="646288"/>
          </a:xfrm>
        </p:grpSpPr>
        <p:sp>
          <p:nvSpPr>
            <p:cNvPr id="593" name="Rectangle 45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1771E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94" name="TextBox 46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R:23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B:238</a:t>
              </a:r>
            </a:p>
          </p:txBody>
        </p:sp>
      </p:grpSp>
      <p:grpSp>
        <p:nvGrpSpPr>
          <p:cNvPr id="598" name="Group 47"/>
          <p:cNvGrpSpPr/>
          <p:nvPr/>
        </p:nvGrpSpPr>
        <p:grpSpPr>
          <a:xfrm>
            <a:off x="-1081338" y="1371655"/>
            <a:ext cx="646290" cy="646289"/>
            <a:chOff x="0" y="0"/>
            <a:chExt cx="646288" cy="646288"/>
          </a:xfrm>
        </p:grpSpPr>
        <p:sp>
          <p:nvSpPr>
            <p:cNvPr id="596" name="Rectangle 48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5C1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97" name="TextBox 49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/>
              </a:pPr>
              <a:r>
                <a:t>R:35</a:t>
              </a:r>
            </a:p>
            <a:p>
              <a:pPr>
                <a:defRPr sz="800"/>
              </a:pPr>
              <a:r>
                <a:t>G:204</a:t>
              </a:r>
            </a:p>
            <a:p>
              <a:pPr>
                <a:defRPr sz="800"/>
              </a:pPr>
              <a:r>
                <a:t>B:252</a:t>
              </a:r>
            </a:p>
          </p:txBody>
        </p:sp>
      </p:grpSp>
      <p:grpSp>
        <p:nvGrpSpPr>
          <p:cNvPr id="601" name="Group 50"/>
          <p:cNvGrpSpPr/>
          <p:nvPr/>
        </p:nvGrpSpPr>
        <p:grpSpPr>
          <a:xfrm>
            <a:off x="-1081338" y="2084091"/>
            <a:ext cx="646290" cy="646289"/>
            <a:chOff x="0" y="0"/>
            <a:chExt cx="646288" cy="646288"/>
          </a:xfrm>
        </p:grpSpPr>
        <p:sp>
          <p:nvSpPr>
            <p:cNvPr id="599" name="Rectangle 51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BE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00" name="TextBox 52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G:200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B:200</a:t>
              </a:r>
            </a:p>
          </p:txBody>
        </p:sp>
      </p:grpSp>
      <p:sp>
        <p:nvSpPr>
          <p:cNvPr id="602" name="TextBox 58"/>
          <p:cNvSpPr txBox="1"/>
          <p:nvPr/>
        </p:nvSpPr>
        <p:spPr>
          <a:xfrm>
            <a:off x="-1049728" y="3710097"/>
            <a:ext cx="554849" cy="37820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中文字体：</a:t>
            </a:r>
            <a:endParaRPr>
              <a:solidFill>
                <a:srgbClr val="1EA19F"/>
              </a:solidFill>
            </a:endParaRPr>
          </a:p>
          <a:p>
            <a:pPr>
              <a:defRPr sz="1400">
                <a:solidFill>
                  <a:srgbClr val="FFFFFF"/>
                </a:solidFill>
                <a:latin typeface="Heiti SC Medium"/>
                <a:ea typeface="Heiti SC Medium"/>
                <a:cs typeface="Heiti SC Medium"/>
                <a:sym typeface="Heiti SC Medium"/>
              </a:defRPr>
            </a:pPr>
            <a:r>
              <a:t>黑体</a:t>
            </a:r>
          </a:p>
        </p:txBody>
      </p:sp>
      <p:grpSp>
        <p:nvGrpSpPr>
          <p:cNvPr id="605" name="Group 59"/>
          <p:cNvGrpSpPr/>
          <p:nvPr/>
        </p:nvGrpSpPr>
        <p:grpSpPr>
          <a:xfrm>
            <a:off x="-1081338" y="2796526"/>
            <a:ext cx="646290" cy="646289"/>
            <a:chOff x="0" y="0"/>
            <a:chExt cx="646288" cy="646288"/>
          </a:xfrm>
        </p:grpSpPr>
        <p:sp>
          <p:nvSpPr>
            <p:cNvPr id="603" name="Rectangle 60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9F55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04" name="TextBox 61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R:176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G:115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B:252</a:t>
              </a:r>
            </a:p>
          </p:txBody>
        </p:sp>
      </p:grpSp>
      <p:sp>
        <p:nvSpPr>
          <p:cNvPr id="606" name="Rectangle 62"/>
          <p:cNvSpPr txBox="1"/>
          <p:nvPr/>
        </p:nvSpPr>
        <p:spPr>
          <a:xfrm>
            <a:off x="-1049728" y="4158939"/>
            <a:ext cx="679454" cy="4276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英文字体：</a:t>
            </a:r>
            <a:endParaRPr b="1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>
              <a:defRPr sz="16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Arial</a:t>
            </a:r>
          </a:p>
        </p:txBody>
      </p:sp>
      <p:grpSp>
        <p:nvGrpSpPr>
          <p:cNvPr id="615" name="Group 75"/>
          <p:cNvGrpSpPr/>
          <p:nvPr/>
        </p:nvGrpSpPr>
        <p:grpSpPr>
          <a:xfrm>
            <a:off x="-201085" y="208515"/>
            <a:ext cx="136830" cy="4388333"/>
            <a:chOff x="0" y="0"/>
            <a:chExt cx="136829" cy="4388332"/>
          </a:xfrm>
        </p:grpSpPr>
        <p:sp>
          <p:nvSpPr>
            <p:cNvPr id="607" name="Straight Connector 7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610" name="Group 7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608" name="Straight Connector 81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09" name="Straight Connector 82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13" name="Group 7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611" name="Straight Connector 79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12" name="Straight Connector 80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614" name="Straight Connector 93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624" name="Group 95"/>
          <p:cNvGrpSpPr/>
          <p:nvPr/>
        </p:nvGrpSpPr>
        <p:grpSpPr>
          <a:xfrm>
            <a:off x="9196915" y="208515"/>
            <a:ext cx="136830" cy="4388333"/>
            <a:chOff x="0" y="0"/>
            <a:chExt cx="136829" cy="4388332"/>
          </a:xfrm>
        </p:grpSpPr>
        <p:sp>
          <p:nvSpPr>
            <p:cNvPr id="616" name="Straight Connector 9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619" name="Group 9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617" name="Straight Connector 102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18" name="Straight Connector 103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22" name="Group 9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620" name="Straight Connector 100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21" name="Straight Connector 101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623" name="Straight Connector 99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25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323527" y="741973"/>
            <a:ext cx="8424938" cy="38526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400"/>
              </a:spcBef>
              <a:buSzPct val="100000"/>
              <a:buBlip>
                <a:blip r:embed="rId2"/>
              </a:buBlip>
              <a:defRPr sz="20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  <a:lvl2pPr>
              <a:spcBef>
                <a:spcPts val="400"/>
              </a:spcBef>
              <a:defRPr sz="20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2pPr>
            <a:lvl3pPr>
              <a:spcBef>
                <a:spcPts val="400"/>
              </a:spcBef>
              <a:defRPr sz="20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3pPr>
            <a:lvl4pPr>
              <a:spcBef>
                <a:spcPts val="400"/>
              </a:spcBef>
              <a:defRPr sz="20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4pPr>
            <a:lvl5pPr>
              <a:spcBef>
                <a:spcPts val="400"/>
              </a:spcBef>
              <a:defRPr sz="200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26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323528" y="2"/>
            <a:ext cx="7128198" cy="52009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t>标题文本</a:t>
            </a:r>
          </a:p>
        </p:txBody>
      </p:sp>
      <p:sp>
        <p:nvSpPr>
          <p:cNvPr id="627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41"/>
          <p:cNvGrpSpPr/>
          <p:nvPr/>
        </p:nvGrpSpPr>
        <p:grpSpPr>
          <a:xfrm>
            <a:off x="-1081338" y="-53220"/>
            <a:ext cx="646290" cy="646290"/>
            <a:chOff x="0" y="0"/>
            <a:chExt cx="646288" cy="646288"/>
          </a:xfrm>
        </p:grpSpPr>
        <p:sp>
          <p:nvSpPr>
            <p:cNvPr id="57" name="Rectangle 42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8" name="TextBox 43"/>
            <p:cNvSpPr txBox="1"/>
            <p:nvPr/>
          </p:nvSpPr>
          <p:spPr>
            <a:xfrm>
              <a:off x="0" y="0"/>
              <a:ext cx="298411" cy="450017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B:95</a:t>
              </a:r>
            </a:p>
          </p:txBody>
        </p:sp>
      </p:grpSp>
      <p:grpSp>
        <p:nvGrpSpPr>
          <p:cNvPr id="62" name="Group 44"/>
          <p:cNvGrpSpPr/>
          <p:nvPr/>
        </p:nvGrpSpPr>
        <p:grpSpPr>
          <a:xfrm>
            <a:off x="-1081338" y="659217"/>
            <a:ext cx="646290" cy="646290"/>
            <a:chOff x="0" y="0"/>
            <a:chExt cx="646288" cy="646288"/>
          </a:xfrm>
        </p:grpSpPr>
        <p:sp>
          <p:nvSpPr>
            <p:cNvPr id="60" name="Rectangle 45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1771E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1" name="TextBox 46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R:23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B:238</a:t>
              </a:r>
            </a:p>
          </p:txBody>
        </p:sp>
      </p:grpSp>
      <p:grpSp>
        <p:nvGrpSpPr>
          <p:cNvPr id="65" name="Group 47"/>
          <p:cNvGrpSpPr/>
          <p:nvPr/>
        </p:nvGrpSpPr>
        <p:grpSpPr>
          <a:xfrm>
            <a:off x="-1081338" y="1371655"/>
            <a:ext cx="646290" cy="646289"/>
            <a:chOff x="0" y="0"/>
            <a:chExt cx="646288" cy="646288"/>
          </a:xfrm>
        </p:grpSpPr>
        <p:sp>
          <p:nvSpPr>
            <p:cNvPr id="63" name="Rectangle 48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5C1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4" name="TextBox 49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/>
              </a:pPr>
              <a:r>
                <a:t>R:35</a:t>
              </a:r>
            </a:p>
            <a:p>
              <a:pPr>
                <a:defRPr sz="800"/>
              </a:pPr>
              <a:r>
                <a:t>G:204</a:t>
              </a:r>
            </a:p>
            <a:p>
              <a:pPr>
                <a:defRPr sz="800"/>
              </a:pPr>
              <a:r>
                <a:t>B:252</a:t>
              </a:r>
            </a:p>
          </p:txBody>
        </p:sp>
      </p:grpSp>
      <p:grpSp>
        <p:nvGrpSpPr>
          <p:cNvPr id="68" name="Group 50"/>
          <p:cNvGrpSpPr/>
          <p:nvPr/>
        </p:nvGrpSpPr>
        <p:grpSpPr>
          <a:xfrm>
            <a:off x="-1081338" y="2084091"/>
            <a:ext cx="646290" cy="646289"/>
            <a:chOff x="0" y="0"/>
            <a:chExt cx="646288" cy="646288"/>
          </a:xfrm>
        </p:grpSpPr>
        <p:sp>
          <p:nvSpPr>
            <p:cNvPr id="66" name="Rectangle 51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BE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7" name="TextBox 52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G:200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B:200</a:t>
              </a:r>
            </a:p>
          </p:txBody>
        </p:sp>
      </p:grpSp>
      <p:sp>
        <p:nvSpPr>
          <p:cNvPr id="69" name="TextBox 58"/>
          <p:cNvSpPr txBox="1"/>
          <p:nvPr/>
        </p:nvSpPr>
        <p:spPr>
          <a:xfrm>
            <a:off x="-1049728" y="3710097"/>
            <a:ext cx="554849" cy="37820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中文字体：</a:t>
            </a:r>
            <a:endParaRPr>
              <a:solidFill>
                <a:srgbClr val="1EA19F"/>
              </a:solidFill>
            </a:endParaRPr>
          </a:p>
          <a:p>
            <a:pPr>
              <a:defRPr sz="1400">
                <a:solidFill>
                  <a:srgbClr val="FFFFFF"/>
                </a:solidFill>
                <a:latin typeface="Heiti SC Medium"/>
                <a:ea typeface="Heiti SC Medium"/>
                <a:cs typeface="Heiti SC Medium"/>
                <a:sym typeface="Heiti SC Medium"/>
              </a:defRPr>
            </a:pPr>
            <a:r>
              <a:t>黑体</a:t>
            </a:r>
          </a:p>
        </p:txBody>
      </p:sp>
      <p:grpSp>
        <p:nvGrpSpPr>
          <p:cNvPr id="72" name="Group 59"/>
          <p:cNvGrpSpPr/>
          <p:nvPr/>
        </p:nvGrpSpPr>
        <p:grpSpPr>
          <a:xfrm>
            <a:off x="-1081338" y="2796526"/>
            <a:ext cx="646290" cy="646289"/>
            <a:chOff x="0" y="0"/>
            <a:chExt cx="646288" cy="646288"/>
          </a:xfrm>
        </p:grpSpPr>
        <p:sp>
          <p:nvSpPr>
            <p:cNvPr id="70" name="Rectangle 60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9F55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1" name="TextBox 61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R:176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G:115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B:252</a:t>
              </a:r>
            </a:p>
          </p:txBody>
        </p:sp>
      </p:grpSp>
      <p:sp>
        <p:nvSpPr>
          <p:cNvPr id="73" name="Rectangle 62"/>
          <p:cNvSpPr txBox="1"/>
          <p:nvPr/>
        </p:nvSpPr>
        <p:spPr>
          <a:xfrm>
            <a:off x="-1049728" y="4158939"/>
            <a:ext cx="679454" cy="4276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英文字体：</a:t>
            </a:r>
            <a:endParaRPr b="1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>
              <a:defRPr sz="16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Arial</a:t>
            </a:r>
          </a:p>
        </p:txBody>
      </p:sp>
      <p:grpSp>
        <p:nvGrpSpPr>
          <p:cNvPr id="82" name="Group 75"/>
          <p:cNvGrpSpPr/>
          <p:nvPr/>
        </p:nvGrpSpPr>
        <p:grpSpPr>
          <a:xfrm>
            <a:off x="-201085" y="208515"/>
            <a:ext cx="136830" cy="4388333"/>
            <a:chOff x="0" y="0"/>
            <a:chExt cx="136829" cy="4388332"/>
          </a:xfrm>
        </p:grpSpPr>
        <p:sp>
          <p:nvSpPr>
            <p:cNvPr id="74" name="Straight Connector 7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77" name="Group 7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75" name="Straight Connector 81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6" name="Straight Connector 82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80" name="Group 7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78" name="Straight Connector 79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9" name="Straight Connector 80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81" name="Straight Connector 93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1" name="Group 95"/>
          <p:cNvGrpSpPr/>
          <p:nvPr/>
        </p:nvGrpSpPr>
        <p:grpSpPr>
          <a:xfrm>
            <a:off x="9196915" y="208515"/>
            <a:ext cx="136830" cy="4388333"/>
            <a:chOff x="0" y="0"/>
            <a:chExt cx="136829" cy="4388332"/>
          </a:xfrm>
        </p:grpSpPr>
        <p:sp>
          <p:nvSpPr>
            <p:cNvPr id="83" name="Straight Connector 9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86" name="Group 9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84" name="Straight Connector 102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5" name="Straight Connector 103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89" name="Group 9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87" name="Straight Connector 100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8" name="Straight Connector 101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90" name="Straight Connector 99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9" name="Group 10"/>
          <p:cNvGrpSpPr/>
          <p:nvPr/>
        </p:nvGrpSpPr>
        <p:grpSpPr>
          <a:xfrm>
            <a:off x="-201085" y="208515"/>
            <a:ext cx="136830" cy="4388333"/>
            <a:chOff x="0" y="0"/>
            <a:chExt cx="136829" cy="4388332"/>
          </a:xfrm>
        </p:grpSpPr>
        <p:sp>
          <p:nvSpPr>
            <p:cNvPr id="92" name="Straight Connector 18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95" name="Group 12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93" name="Straight Connector 16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4" name="Straight Connector 17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98" name="Group 13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96" name="Straight Connector 14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7" name="Straight Connector 15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100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443868" y="1079506"/>
            <a:ext cx="8404857" cy="36676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1000"/>
              </a:spcBef>
              <a:defRPr sz="1200">
                <a:solidFill>
                  <a:srgbClr val="646464"/>
                </a:solidFill>
              </a:defRPr>
            </a:lvl1pPr>
            <a:lvl2pPr indent="53975">
              <a:spcBef>
                <a:spcPts val="1000"/>
              </a:spcBef>
              <a:defRPr sz="1200">
                <a:solidFill>
                  <a:srgbClr val="646464"/>
                </a:solidFill>
              </a:defRPr>
            </a:lvl2pPr>
            <a:lvl3pPr indent="213995">
              <a:spcBef>
                <a:spcPts val="1000"/>
              </a:spcBef>
              <a:defRPr sz="1200">
                <a:solidFill>
                  <a:srgbClr val="646464"/>
                </a:solidFill>
              </a:defRPr>
            </a:lvl3pPr>
            <a:lvl4pPr indent="409575">
              <a:spcBef>
                <a:spcPts val="1000"/>
              </a:spcBef>
              <a:defRPr sz="1200">
                <a:solidFill>
                  <a:srgbClr val="646464"/>
                </a:solidFill>
              </a:defRPr>
            </a:lvl4pPr>
            <a:lvl5pPr indent="569595">
              <a:spcBef>
                <a:spcPts val="1000"/>
              </a:spcBef>
              <a:defRPr sz="1200">
                <a:solidFill>
                  <a:srgbClr val="646464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01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443868" y="222589"/>
            <a:ext cx="8403271" cy="52552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1771EA"/>
                </a:solidFill>
              </a:defRPr>
            </a:lvl1pPr>
          </a:lstStyle>
          <a:p>
            <a:r>
              <a:t>标题文本</a:t>
            </a:r>
          </a:p>
        </p:txBody>
      </p:sp>
      <p:pic>
        <p:nvPicPr>
          <p:cNvPr id="102" name="图片 20" descr="图片 20"/>
          <p:cNvPicPr>
            <a:picLocks noChangeAspect="1"/>
          </p:cNvPicPr>
          <p:nvPr/>
        </p:nvPicPr>
        <p:blipFill>
          <a:blip r:embed="rId2"/>
          <a:srcRect r="38287"/>
          <a:stretch>
            <a:fillRect/>
          </a:stretch>
        </p:blipFill>
        <p:spPr>
          <a:xfrm>
            <a:off x="7811386" y="192775"/>
            <a:ext cx="1035752" cy="34909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82438" y="4918862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 algn="l" defTabSz="307975">
              <a:spcBef>
                <a:spcPts val="400"/>
              </a:spcBef>
              <a:defRPr sz="8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04" name="Text Box 2"/>
          <p:cNvSpPr txBox="1"/>
          <p:nvPr/>
        </p:nvSpPr>
        <p:spPr>
          <a:xfrm>
            <a:off x="6938360" y="4900678"/>
            <a:ext cx="1622427" cy="145163"/>
          </a:xfrm>
          <a:prstGeom prst="rect">
            <a:avLst/>
          </a:prstGeom>
          <a:ln w="12700">
            <a:miter lim="400000"/>
          </a:ln>
        </p:spPr>
        <p:txBody>
          <a:bodyPr lIns="6668" tIns="6668" rIns="6668" bIns="6668" anchor="ctr">
            <a:spAutoFit/>
          </a:bodyPr>
          <a:lstStyle>
            <a:lvl1pPr algn="r">
              <a:lnSpc>
                <a:spcPts val="1000"/>
              </a:lnSpc>
              <a:defRPr sz="7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t>① 绝密信息 严禁泄露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mparison">
    <p:bg>
      <p:bgPr>
        <a:solidFill>
          <a:srgbClr val="9F55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roup 41"/>
          <p:cNvGrpSpPr/>
          <p:nvPr/>
        </p:nvGrpSpPr>
        <p:grpSpPr>
          <a:xfrm>
            <a:off x="-1081338" y="-53220"/>
            <a:ext cx="646290" cy="646290"/>
            <a:chOff x="0" y="0"/>
            <a:chExt cx="646288" cy="646288"/>
          </a:xfrm>
        </p:grpSpPr>
        <p:sp>
          <p:nvSpPr>
            <p:cNvPr id="157" name="Rectangle 42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8" name="TextBox 43"/>
            <p:cNvSpPr txBox="1"/>
            <p:nvPr/>
          </p:nvSpPr>
          <p:spPr>
            <a:xfrm>
              <a:off x="0" y="0"/>
              <a:ext cx="298411" cy="450017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B:95</a:t>
              </a:r>
            </a:p>
          </p:txBody>
        </p:sp>
      </p:grpSp>
      <p:grpSp>
        <p:nvGrpSpPr>
          <p:cNvPr id="162" name="Group 44"/>
          <p:cNvGrpSpPr/>
          <p:nvPr/>
        </p:nvGrpSpPr>
        <p:grpSpPr>
          <a:xfrm>
            <a:off x="-1081338" y="659217"/>
            <a:ext cx="646290" cy="646290"/>
            <a:chOff x="0" y="0"/>
            <a:chExt cx="646288" cy="646288"/>
          </a:xfrm>
        </p:grpSpPr>
        <p:sp>
          <p:nvSpPr>
            <p:cNvPr id="160" name="Rectangle 45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1771E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" name="TextBox 46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R:23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B:238</a:t>
              </a:r>
            </a:p>
          </p:txBody>
        </p:sp>
      </p:grpSp>
      <p:grpSp>
        <p:nvGrpSpPr>
          <p:cNvPr id="165" name="Group 47"/>
          <p:cNvGrpSpPr/>
          <p:nvPr/>
        </p:nvGrpSpPr>
        <p:grpSpPr>
          <a:xfrm>
            <a:off x="-1081338" y="1371655"/>
            <a:ext cx="646290" cy="646289"/>
            <a:chOff x="0" y="0"/>
            <a:chExt cx="646288" cy="646288"/>
          </a:xfrm>
        </p:grpSpPr>
        <p:sp>
          <p:nvSpPr>
            <p:cNvPr id="163" name="Rectangle 48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5C1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4" name="TextBox 49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/>
              </a:pPr>
              <a:r>
                <a:t>R:35</a:t>
              </a:r>
            </a:p>
            <a:p>
              <a:pPr>
                <a:defRPr sz="800"/>
              </a:pPr>
              <a:r>
                <a:t>G:204</a:t>
              </a:r>
            </a:p>
            <a:p>
              <a:pPr>
                <a:defRPr sz="800"/>
              </a:pPr>
              <a:r>
                <a:t>B:252</a:t>
              </a:r>
            </a:p>
          </p:txBody>
        </p:sp>
      </p:grpSp>
      <p:grpSp>
        <p:nvGrpSpPr>
          <p:cNvPr id="168" name="Group 50"/>
          <p:cNvGrpSpPr/>
          <p:nvPr/>
        </p:nvGrpSpPr>
        <p:grpSpPr>
          <a:xfrm>
            <a:off x="-1081338" y="2084091"/>
            <a:ext cx="646290" cy="646289"/>
            <a:chOff x="0" y="0"/>
            <a:chExt cx="646288" cy="646288"/>
          </a:xfrm>
        </p:grpSpPr>
        <p:sp>
          <p:nvSpPr>
            <p:cNvPr id="166" name="Rectangle 51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BE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" name="TextBox 52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G:200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B:200</a:t>
              </a:r>
            </a:p>
          </p:txBody>
        </p:sp>
      </p:grpSp>
      <p:sp>
        <p:nvSpPr>
          <p:cNvPr id="169" name="TextBox 58"/>
          <p:cNvSpPr txBox="1"/>
          <p:nvPr/>
        </p:nvSpPr>
        <p:spPr>
          <a:xfrm>
            <a:off x="-1049728" y="3710097"/>
            <a:ext cx="554849" cy="37820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中文字体：</a:t>
            </a:r>
            <a:endParaRPr>
              <a:solidFill>
                <a:srgbClr val="1EA19F"/>
              </a:solidFill>
            </a:endParaRPr>
          </a:p>
          <a:p>
            <a:pPr>
              <a:defRPr sz="1400">
                <a:solidFill>
                  <a:srgbClr val="FFFFFF"/>
                </a:solidFill>
                <a:latin typeface="Heiti SC Medium"/>
                <a:ea typeface="Heiti SC Medium"/>
                <a:cs typeface="Heiti SC Medium"/>
                <a:sym typeface="Heiti SC Medium"/>
              </a:defRPr>
            </a:pPr>
            <a:r>
              <a:t>黑体</a:t>
            </a:r>
          </a:p>
        </p:txBody>
      </p:sp>
      <p:grpSp>
        <p:nvGrpSpPr>
          <p:cNvPr id="172" name="Group 59"/>
          <p:cNvGrpSpPr/>
          <p:nvPr/>
        </p:nvGrpSpPr>
        <p:grpSpPr>
          <a:xfrm>
            <a:off x="-1081338" y="2796526"/>
            <a:ext cx="646290" cy="646289"/>
            <a:chOff x="0" y="0"/>
            <a:chExt cx="646288" cy="646288"/>
          </a:xfrm>
        </p:grpSpPr>
        <p:sp>
          <p:nvSpPr>
            <p:cNvPr id="170" name="Rectangle 60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9F55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1" name="TextBox 61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R:176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G:115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B:252</a:t>
              </a:r>
            </a:p>
          </p:txBody>
        </p:sp>
      </p:grpSp>
      <p:sp>
        <p:nvSpPr>
          <p:cNvPr id="173" name="Rectangle 62"/>
          <p:cNvSpPr txBox="1"/>
          <p:nvPr/>
        </p:nvSpPr>
        <p:spPr>
          <a:xfrm>
            <a:off x="-1049728" y="4158939"/>
            <a:ext cx="679454" cy="4276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英文字体：</a:t>
            </a:r>
            <a:endParaRPr b="1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>
              <a:defRPr sz="16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Arial</a:t>
            </a:r>
          </a:p>
        </p:txBody>
      </p:sp>
      <p:grpSp>
        <p:nvGrpSpPr>
          <p:cNvPr id="182" name="Group 75"/>
          <p:cNvGrpSpPr/>
          <p:nvPr/>
        </p:nvGrpSpPr>
        <p:grpSpPr>
          <a:xfrm>
            <a:off x="-201085" y="208515"/>
            <a:ext cx="136830" cy="4388333"/>
            <a:chOff x="0" y="0"/>
            <a:chExt cx="136829" cy="4388332"/>
          </a:xfrm>
        </p:grpSpPr>
        <p:sp>
          <p:nvSpPr>
            <p:cNvPr id="174" name="Straight Connector 7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177" name="Group 7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175" name="Straight Connector 81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76" name="Straight Connector 82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80" name="Group 7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178" name="Straight Connector 79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79" name="Straight Connector 80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81" name="Straight Connector 93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91" name="Group 95"/>
          <p:cNvGrpSpPr/>
          <p:nvPr/>
        </p:nvGrpSpPr>
        <p:grpSpPr>
          <a:xfrm>
            <a:off x="9196915" y="208515"/>
            <a:ext cx="136830" cy="4388333"/>
            <a:chOff x="0" y="0"/>
            <a:chExt cx="136829" cy="4388332"/>
          </a:xfrm>
        </p:grpSpPr>
        <p:sp>
          <p:nvSpPr>
            <p:cNvPr id="183" name="Straight Connector 9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186" name="Group 9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184" name="Straight Connector 102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85" name="Straight Connector 103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189" name="Group 9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187" name="Straight Connector 100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88" name="Straight Connector 101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90" name="Straight Connector 99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92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443868" y="1079506"/>
            <a:ext cx="8404857" cy="36676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1000"/>
              </a:spcBef>
              <a:defRPr sz="1200">
                <a:solidFill>
                  <a:srgbClr val="FFFFFF"/>
                </a:solidFill>
              </a:defRPr>
            </a:lvl1pPr>
            <a:lvl2pPr indent="53975">
              <a:spcBef>
                <a:spcPts val="1000"/>
              </a:spcBef>
              <a:defRPr sz="1200">
                <a:solidFill>
                  <a:srgbClr val="FFFFFF"/>
                </a:solidFill>
              </a:defRPr>
            </a:lvl2pPr>
            <a:lvl3pPr indent="213995">
              <a:spcBef>
                <a:spcPts val="1000"/>
              </a:spcBef>
              <a:defRPr sz="1200">
                <a:solidFill>
                  <a:srgbClr val="FFFFFF"/>
                </a:solidFill>
              </a:defRPr>
            </a:lvl3pPr>
            <a:lvl4pPr indent="409575">
              <a:spcBef>
                <a:spcPts val="1000"/>
              </a:spcBef>
              <a:defRPr sz="1200">
                <a:solidFill>
                  <a:srgbClr val="FFFFFF"/>
                </a:solidFill>
              </a:defRPr>
            </a:lvl4pPr>
            <a:lvl5pPr indent="569595">
              <a:spcBef>
                <a:spcPts val="1000"/>
              </a:spcBef>
              <a:defRPr sz="1200">
                <a:solidFill>
                  <a:srgbClr val="FFFFFF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93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443868" y="222589"/>
            <a:ext cx="8403271" cy="52552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标题文本</a:t>
            </a:r>
          </a:p>
        </p:txBody>
      </p:sp>
      <p:pic>
        <p:nvPicPr>
          <p:cNvPr id="194" name="图片 4" descr="图片 4"/>
          <p:cNvPicPr>
            <a:picLocks noChangeAspect="1"/>
          </p:cNvPicPr>
          <p:nvPr/>
        </p:nvPicPr>
        <p:blipFill>
          <a:blip r:embed="rId2"/>
          <a:srcRect r="37297"/>
          <a:stretch>
            <a:fillRect/>
          </a:stretch>
        </p:blipFill>
        <p:spPr>
          <a:xfrm>
            <a:off x="7826834" y="186033"/>
            <a:ext cx="1020304" cy="33845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9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82438" y="4918862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 algn="l" defTabSz="307975">
              <a:spcBef>
                <a:spcPts val="400"/>
              </a:spcBef>
              <a:defRPr sz="8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96" name="Text Box 2"/>
          <p:cNvSpPr txBox="1"/>
          <p:nvPr/>
        </p:nvSpPr>
        <p:spPr>
          <a:xfrm>
            <a:off x="6938360" y="4900678"/>
            <a:ext cx="1622427" cy="145163"/>
          </a:xfrm>
          <a:prstGeom prst="rect">
            <a:avLst/>
          </a:prstGeom>
          <a:ln w="12700">
            <a:miter lim="400000"/>
          </a:ln>
        </p:spPr>
        <p:txBody>
          <a:bodyPr lIns="6668" tIns="6668" rIns="6668" bIns="6668" anchor="ctr">
            <a:spAutoFit/>
          </a:bodyPr>
          <a:lstStyle>
            <a:lvl1pPr algn="r">
              <a:lnSpc>
                <a:spcPts val="1000"/>
              </a:lnSpc>
              <a:defRPr sz="7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t>① 绝密信息 严禁泄露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mparison">
    <p:bg>
      <p:bgPr>
        <a:solidFill>
          <a:srgbClr val="24BE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roup 41"/>
          <p:cNvGrpSpPr/>
          <p:nvPr/>
        </p:nvGrpSpPr>
        <p:grpSpPr>
          <a:xfrm>
            <a:off x="-1081338" y="-53220"/>
            <a:ext cx="646290" cy="646290"/>
            <a:chOff x="0" y="0"/>
            <a:chExt cx="646288" cy="646288"/>
          </a:xfrm>
        </p:grpSpPr>
        <p:sp>
          <p:nvSpPr>
            <p:cNvPr id="203" name="Rectangle 42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4" name="TextBox 43"/>
            <p:cNvSpPr txBox="1"/>
            <p:nvPr/>
          </p:nvSpPr>
          <p:spPr>
            <a:xfrm>
              <a:off x="0" y="0"/>
              <a:ext cx="298411" cy="450017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B:95</a:t>
              </a:r>
            </a:p>
          </p:txBody>
        </p:sp>
      </p:grpSp>
      <p:grpSp>
        <p:nvGrpSpPr>
          <p:cNvPr id="208" name="Group 44"/>
          <p:cNvGrpSpPr/>
          <p:nvPr/>
        </p:nvGrpSpPr>
        <p:grpSpPr>
          <a:xfrm>
            <a:off x="-1081338" y="659217"/>
            <a:ext cx="646290" cy="646290"/>
            <a:chOff x="0" y="0"/>
            <a:chExt cx="646288" cy="646288"/>
          </a:xfrm>
        </p:grpSpPr>
        <p:sp>
          <p:nvSpPr>
            <p:cNvPr id="206" name="Rectangle 45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1771E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7" name="TextBox 46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R:23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B:238</a:t>
              </a:r>
            </a:p>
          </p:txBody>
        </p:sp>
      </p:grpSp>
      <p:grpSp>
        <p:nvGrpSpPr>
          <p:cNvPr id="211" name="Group 47"/>
          <p:cNvGrpSpPr/>
          <p:nvPr/>
        </p:nvGrpSpPr>
        <p:grpSpPr>
          <a:xfrm>
            <a:off x="-1081338" y="1371655"/>
            <a:ext cx="646290" cy="646289"/>
            <a:chOff x="0" y="0"/>
            <a:chExt cx="646288" cy="646288"/>
          </a:xfrm>
        </p:grpSpPr>
        <p:sp>
          <p:nvSpPr>
            <p:cNvPr id="209" name="Rectangle 48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5C1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0" name="TextBox 49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/>
              </a:pPr>
              <a:r>
                <a:t>R:35</a:t>
              </a:r>
            </a:p>
            <a:p>
              <a:pPr>
                <a:defRPr sz="800"/>
              </a:pPr>
              <a:r>
                <a:t>G:204</a:t>
              </a:r>
            </a:p>
            <a:p>
              <a:pPr>
                <a:defRPr sz="800"/>
              </a:pPr>
              <a:r>
                <a:t>B:252</a:t>
              </a:r>
            </a:p>
          </p:txBody>
        </p:sp>
      </p:grpSp>
      <p:grpSp>
        <p:nvGrpSpPr>
          <p:cNvPr id="214" name="Group 50"/>
          <p:cNvGrpSpPr/>
          <p:nvPr/>
        </p:nvGrpSpPr>
        <p:grpSpPr>
          <a:xfrm>
            <a:off x="-1081338" y="2084091"/>
            <a:ext cx="646290" cy="646289"/>
            <a:chOff x="0" y="0"/>
            <a:chExt cx="646288" cy="646288"/>
          </a:xfrm>
        </p:grpSpPr>
        <p:sp>
          <p:nvSpPr>
            <p:cNvPr id="212" name="Rectangle 51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BE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3" name="TextBox 52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G:200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B:200</a:t>
              </a:r>
            </a:p>
          </p:txBody>
        </p:sp>
      </p:grpSp>
      <p:sp>
        <p:nvSpPr>
          <p:cNvPr id="215" name="TextBox 58"/>
          <p:cNvSpPr txBox="1"/>
          <p:nvPr/>
        </p:nvSpPr>
        <p:spPr>
          <a:xfrm>
            <a:off x="-1049728" y="3710097"/>
            <a:ext cx="554849" cy="37820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中文字体：</a:t>
            </a:r>
            <a:endParaRPr>
              <a:solidFill>
                <a:srgbClr val="1EA19F"/>
              </a:solidFill>
            </a:endParaRPr>
          </a:p>
          <a:p>
            <a:pPr>
              <a:defRPr sz="1400">
                <a:solidFill>
                  <a:srgbClr val="FFFFFF"/>
                </a:solidFill>
                <a:latin typeface="Heiti SC Medium"/>
                <a:ea typeface="Heiti SC Medium"/>
                <a:cs typeface="Heiti SC Medium"/>
                <a:sym typeface="Heiti SC Medium"/>
              </a:defRPr>
            </a:pPr>
            <a:r>
              <a:t>黑体</a:t>
            </a:r>
          </a:p>
        </p:txBody>
      </p:sp>
      <p:grpSp>
        <p:nvGrpSpPr>
          <p:cNvPr id="218" name="Group 59"/>
          <p:cNvGrpSpPr/>
          <p:nvPr/>
        </p:nvGrpSpPr>
        <p:grpSpPr>
          <a:xfrm>
            <a:off x="-1081338" y="2796526"/>
            <a:ext cx="646290" cy="646289"/>
            <a:chOff x="0" y="0"/>
            <a:chExt cx="646288" cy="646288"/>
          </a:xfrm>
        </p:grpSpPr>
        <p:sp>
          <p:nvSpPr>
            <p:cNvPr id="216" name="Rectangle 60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9F55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7" name="TextBox 61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R:176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G:115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B:252</a:t>
              </a:r>
            </a:p>
          </p:txBody>
        </p:sp>
      </p:grpSp>
      <p:sp>
        <p:nvSpPr>
          <p:cNvPr id="219" name="Rectangle 62"/>
          <p:cNvSpPr txBox="1"/>
          <p:nvPr/>
        </p:nvSpPr>
        <p:spPr>
          <a:xfrm>
            <a:off x="-1049728" y="4158939"/>
            <a:ext cx="679454" cy="4276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英文字体：</a:t>
            </a:r>
            <a:endParaRPr b="1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>
              <a:defRPr sz="16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Arial</a:t>
            </a:r>
          </a:p>
        </p:txBody>
      </p:sp>
      <p:grpSp>
        <p:nvGrpSpPr>
          <p:cNvPr id="228" name="Group 75"/>
          <p:cNvGrpSpPr/>
          <p:nvPr/>
        </p:nvGrpSpPr>
        <p:grpSpPr>
          <a:xfrm>
            <a:off x="-201085" y="208515"/>
            <a:ext cx="136830" cy="4388333"/>
            <a:chOff x="0" y="0"/>
            <a:chExt cx="136829" cy="4388332"/>
          </a:xfrm>
        </p:grpSpPr>
        <p:sp>
          <p:nvSpPr>
            <p:cNvPr id="220" name="Straight Connector 7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223" name="Group 7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221" name="Straight Connector 81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22" name="Straight Connector 82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26" name="Group 7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224" name="Straight Connector 79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25" name="Straight Connector 80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27" name="Straight Connector 93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37" name="Group 95"/>
          <p:cNvGrpSpPr/>
          <p:nvPr/>
        </p:nvGrpSpPr>
        <p:grpSpPr>
          <a:xfrm>
            <a:off x="9196915" y="208515"/>
            <a:ext cx="136830" cy="4388333"/>
            <a:chOff x="0" y="0"/>
            <a:chExt cx="136829" cy="4388332"/>
          </a:xfrm>
        </p:grpSpPr>
        <p:sp>
          <p:nvSpPr>
            <p:cNvPr id="229" name="Straight Connector 9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232" name="Group 9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230" name="Straight Connector 102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31" name="Straight Connector 103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35" name="Group 9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233" name="Straight Connector 100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34" name="Straight Connector 101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36" name="Straight Connector 99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38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443868" y="1079506"/>
            <a:ext cx="8404857" cy="36676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1000"/>
              </a:spcBef>
              <a:defRPr sz="1200">
                <a:solidFill>
                  <a:srgbClr val="FFFFFF"/>
                </a:solidFill>
              </a:defRPr>
            </a:lvl1pPr>
            <a:lvl2pPr indent="53975">
              <a:spcBef>
                <a:spcPts val="1000"/>
              </a:spcBef>
              <a:defRPr sz="1200">
                <a:solidFill>
                  <a:srgbClr val="FFFFFF"/>
                </a:solidFill>
              </a:defRPr>
            </a:lvl2pPr>
            <a:lvl3pPr indent="213995">
              <a:spcBef>
                <a:spcPts val="1000"/>
              </a:spcBef>
              <a:defRPr sz="1200">
                <a:solidFill>
                  <a:srgbClr val="FFFFFF"/>
                </a:solidFill>
              </a:defRPr>
            </a:lvl3pPr>
            <a:lvl4pPr indent="409575">
              <a:spcBef>
                <a:spcPts val="1000"/>
              </a:spcBef>
              <a:defRPr sz="1200">
                <a:solidFill>
                  <a:srgbClr val="FFFFFF"/>
                </a:solidFill>
              </a:defRPr>
            </a:lvl4pPr>
            <a:lvl5pPr indent="569595">
              <a:spcBef>
                <a:spcPts val="1000"/>
              </a:spcBef>
              <a:defRPr sz="1200">
                <a:solidFill>
                  <a:srgbClr val="FFFFFF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9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443868" y="222589"/>
            <a:ext cx="8403271" cy="52552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标题文本</a:t>
            </a:r>
          </a:p>
        </p:txBody>
      </p:sp>
      <p:pic>
        <p:nvPicPr>
          <p:cNvPr id="240" name="图片 4" descr="图片 4"/>
          <p:cNvPicPr>
            <a:picLocks noChangeAspect="1"/>
          </p:cNvPicPr>
          <p:nvPr/>
        </p:nvPicPr>
        <p:blipFill>
          <a:blip r:embed="rId2"/>
          <a:srcRect r="37297"/>
          <a:stretch>
            <a:fillRect/>
          </a:stretch>
        </p:blipFill>
        <p:spPr>
          <a:xfrm>
            <a:off x="7826834" y="186033"/>
            <a:ext cx="1020304" cy="33845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4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82438" y="4918862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 algn="l" defTabSz="307975">
              <a:spcBef>
                <a:spcPts val="400"/>
              </a:spcBef>
              <a:defRPr sz="8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242" name="Text Box 2"/>
          <p:cNvSpPr txBox="1"/>
          <p:nvPr/>
        </p:nvSpPr>
        <p:spPr>
          <a:xfrm>
            <a:off x="6938360" y="4900678"/>
            <a:ext cx="1622427" cy="145163"/>
          </a:xfrm>
          <a:prstGeom prst="rect">
            <a:avLst/>
          </a:prstGeom>
          <a:ln w="12700">
            <a:miter lim="400000"/>
          </a:ln>
        </p:spPr>
        <p:txBody>
          <a:bodyPr lIns="6668" tIns="6668" rIns="6668" bIns="6668" anchor="ctr">
            <a:spAutoFit/>
          </a:bodyPr>
          <a:lstStyle>
            <a:lvl1pPr algn="r">
              <a:lnSpc>
                <a:spcPts val="1000"/>
              </a:lnSpc>
              <a:defRPr sz="7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t>① 绝密信息 严禁泄露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Comparison">
    <p:bg>
      <p:bgPr>
        <a:solidFill>
          <a:srgbClr val="2421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" name="Group 41"/>
          <p:cNvGrpSpPr/>
          <p:nvPr/>
        </p:nvGrpSpPr>
        <p:grpSpPr>
          <a:xfrm>
            <a:off x="-1081338" y="-53220"/>
            <a:ext cx="646290" cy="646290"/>
            <a:chOff x="0" y="0"/>
            <a:chExt cx="646288" cy="646288"/>
          </a:xfrm>
        </p:grpSpPr>
        <p:sp>
          <p:nvSpPr>
            <p:cNvPr id="249" name="Rectangle 42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0" name="TextBox 43"/>
            <p:cNvSpPr txBox="1"/>
            <p:nvPr/>
          </p:nvSpPr>
          <p:spPr>
            <a:xfrm>
              <a:off x="0" y="0"/>
              <a:ext cx="298411" cy="450017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B:95</a:t>
              </a:r>
            </a:p>
          </p:txBody>
        </p:sp>
      </p:grpSp>
      <p:grpSp>
        <p:nvGrpSpPr>
          <p:cNvPr id="254" name="Group 44"/>
          <p:cNvGrpSpPr/>
          <p:nvPr/>
        </p:nvGrpSpPr>
        <p:grpSpPr>
          <a:xfrm>
            <a:off x="-1081338" y="659217"/>
            <a:ext cx="646290" cy="646290"/>
            <a:chOff x="0" y="0"/>
            <a:chExt cx="646288" cy="646288"/>
          </a:xfrm>
        </p:grpSpPr>
        <p:sp>
          <p:nvSpPr>
            <p:cNvPr id="252" name="Rectangle 45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1771E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3" name="TextBox 46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R:23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B:238</a:t>
              </a:r>
            </a:p>
          </p:txBody>
        </p:sp>
      </p:grpSp>
      <p:grpSp>
        <p:nvGrpSpPr>
          <p:cNvPr id="257" name="Group 47"/>
          <p:cNvGrpSpPr/>
          <p:nvPr/>
        </p:nvGrpSpPr>
        <p:grpSpPr>
          <a:xfrm>
            <a:off x="-1081338" y="1371655"/>
            <a:ext cx="646290" cy="646289"/>
            <a:chOff x="0" y="0"/>
            <a:chExt cx="646288" cy="646288"/>
          </a:xfrm>
        </p:grpSpPr>
        <p:sp>
          <p:nvSpPr>
            <p:cNvPr id="255" name="Rectangle 48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5C1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6" name="TextBox 49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/>
              </a:pPr>
              <a:r>
                <a:t>R:35</a:t>
              </a:r>
            </a:p>
            <a:p>
              <a:pPr>
                <a:defRPr sz="800"/>
              </a:pPr>
              <a:r>
                <a:t>G:204</a:t>
              </a:r>
            </a:p>
            <a:p>
              <a:pPr>
                <a:defRPr sz="800"/>
              </a:pPr>
              <a:r>
                <a:t>B:252</a:t>
              </a:r>
            </a:p>
          </p:txBody>
        </p:sp>
      </p:grpSp>
      <p:grpSp>
        <p:nvGrpSpPr>
          <p:cNvPr id="260" name="Group 50"/>
          <p:cNvGrpSpPr/>
          <p:nvPr/>
        </p:nvGrpSpPr>
        <p:grpSpPr>
          <a:xfrm>
            <a:off x="-1081338" y="2084091"/>
            <a:ext cx="646290" cy="646289"/>
            <a:chOff x="0" y="0"/>
            <a:chExt cx="646288" cy="646288"/>
          </a:xfrm>
        </p:grpSpPr>
        <p:sp>
          <p:nvSpPr>
            <p:cNvPr id="258" name="Rectangle 51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BE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9" name="TextBox 52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G:200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B:200</a:t>
              </a:r>
            </a:p>
          </p:txBody>
        </p:sp>
      </p:grpSp>
      <p:sp>
        <p:nvSpPr>
          <p:cNvPr id="261" name="TextBox 58"/>
          <p:cNvSpPr txBox="1"/>
          <p:nvPr/>
        </p:nvSpPr>
        <p:spPr>
          <a:xfrm>
            <a:off x="-1049728" y="3710097"/>
            <a:ext cx="554849" cy="37820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中文字体：</a:t>
            </a:r>
            <a:endParaRPr>
              <a:solidFill>
                <a:srgbClr val="1EA19F"/>
              </a:solidFill>
            </a:endParaRPr>
          </a:p>
          <a:p>
            <a:pPr>
              <a:defRPr sz="1400">
                <a:solidFill>
                  <a:srgbClr val="FFFFFF"/>
                </a:solidFill>
                <a:latin typeface="Heiti SC Medium"/>
                <a:ea typeface="Heiti SC Medium"/>
                <a:cs typeface="Heiti SC Medium"/>
                <a:sym typeface="Heiti SC Medium"/>
              </a:defRPr>
            </a:pPr>
            <a:r>
              <a:t>黑体</a:t>
            </a:r>
          </a:p>
        </p:txBody>
      </p:sp>
      <p:grpSp>
        <p:nvGrpSpPr>
          <p:cNvPr id="264" name="Group 59"/>
          <p:cNvGrpSpPr/>
          <p:nvPr/>
        </p:nvGrpSpPr>
        <p:grpSpPr>
          <a:xfrm>
            <a:off x="-1081338" y="2796526"/>
            <a:ext cx="646290" cy="646289"/>
            <a:chOff x="0" y="0"/>
            <a:chExt cx="646288" cy="646288"/>
          </a:xfrm>
        </p:grpSpPr>
        <p:sp>
          <p:nvSpPr>
            <p:cNvPr id="262" name="Rectangle 60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9F55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63" name="TextBox 61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R:176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G:115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B:252</a:t>
              </a:r>
            </a:p>
          </p:txBody>
        </p:sp>
      </p:grpSp>
      <p:sp>
        <p:nvSpPr>
          <p:cNvPr id="265" name="Rectangle 62"/>
          <p:cNvSpPr txBox="1"/>
          <p:nvPr/>
        </p:nvSpPr>
        <p:spPr>
          <a:xfrm>
            <a:off x="-1049728" y="4158939"/>
            <a:ext cx="679454" cy="4276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英文字体：</a:t>
            </a:r>
            <a:endParaRPr b="1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>
              <a:defRPr sz="16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Arial</a:t>
            </a:r>
          </a:p>
        </p:txBody>
      </p:sp>
      <p:grpSp>
        <p:nvGrpSpPr>
          <p:cNvPr id="274" name="Group 75"/>
          <p:cNvGrpSpPr/>
          <p:nvPr/>
        </p:nvGrpSpPr>
        <p:grpSpPr>
          <a:xfrm>
            <a:off x="-201085" y="208515"/>
            <a:ext cx="136830" cy="4388333"/>
            <a:chOff x="0" y="0"/>
            <a:chExt cx="136829" cy="4388332"/>
          </a:xfrm>
        </p:grpSpPr>
        <p:sp>
          <p:nvSpPr>
            <p:cNvPr id="266" name="Straight Connector 7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269" name="Group 7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267" name="Straight Connector 81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8" name="Straight Connector 82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72" name="Group 7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270" name="Straight Connector 79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1" name="Straight Connector 80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73" name="Straight Connector 93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83" name="Group 95"/>
          <p:cNvGrpSpPr/>
          <p:nvPr/>
        </p:nvGrpSpPr>
        <p:grpSpPr>
          <a:xfrm>
            <a:off x="9196915" y="208515"/>
            <a:ext cx="136830" cy="4388333"/>
            <a:chOff x="0" y="0"/>
            <a:chExt cx="136829" cy="4388332"/>
          </a:xfrm>
        </p:grpSpPr>
        <p:sp>
          <p:nvSpPr>
            <p:cNvPr id="275" name="Straight Connector 9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278" name="Group 9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276" name="Straight Connector 102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7" name="Straight Connector 103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81" name="Group 9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279" name="Straight Connector 100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80" name="Straight Connector 101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82" name="Straight Connector 99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84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443868" y="222589"/>
            <a:ext cx="8403271" cy="52552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标题文本</a:t>
            </a:r>
          </a:p>
        </p:txBody>
      </p:sp>
      <p:sp>
        <p:nvSpPr>
          <p:cNvPr id="285" name="Rectangle 9"/>
          <p:cNvSpPr/>
          <p:nvPr/>
        </p:nvSpPr>
        <p:spPr>
          <a:xfrm>
            <a:off x="0" y="4735040"/>
            <a:ext cx="9144001" cy="408459"/>
          </a:xfrm>
          <a:prstGeom prst="rect">
            <a:avLst/>
          </a:prstGeom>
          <a:solidFill>
            <a:srgbClr val="24215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1771EA"/>
                </a:solidFill>
              </a:defRPr>
            </a:pPr>
            <a:endParaRPr/>
          </a:p>
        </p:txBody>
      </p:sp>
      <p:sp>
        <p:nvSpPr>
          <p:cNvPr id="286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443868" y="4924512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 algn="l">
              <a:spcBef>
                <a:spcPts val="400"/>
              </a:spcBef>
              <a:defRPr sz="8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287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443868" y="1079506"/>
            <a:ext cx="8404857" cy="36676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1000"/>
              </a:spcBef>
              <a:defRPr sz="1200">
                <a:solidFill>
                  <a:srgbClr val="FFFFFF"/>
                </a:solidFill>
              </a:defRPr>
            </a:lvl1pPr>
            <a:lvl2pPr indent="53975">
              <a:spcBef>
                <a:spcPts val="1000"/>
              </a:spcBef>
              <a:defRPr sz="1200">
                <a:solidFill>
                  <a:srgbClr val="FFFFFF"/>
                </a:solidFill>
              </a:defRPr>
            </a:lvl2pPr>
            <a:lvl3pPr indent="213995">
              <a:spcBef>
                <a:spcPts val="1000"/>
              </a:spcBef>
              <a:defRPr sz="1200">
                <a:solidFill>
                  <a:srgbClr val="FFFFFF"/>
                </a:solidFill>
              </a:defRPr>
            </a:lvl3pPr>
            <a:lvl4pPr indent="409575">
              <a:spcBef>
                <a:spcPts val="1000"/>
              </a:spcBef>
              <a:defRPr sz="1200">
                <a:solidFill>
                  <a:srgbClr val="FFFFFF"/>
                </a:solidFill>
              </a:defRPr>
            </a:lvl4pPr>
            <a:lvl5pPr indent="569595">
              <a:spcBef>
                <a:spcPts val="1000"/>
              </a:spcBef>
              <a:defRPr sz="1200">
                <a:solidFill>
                  <a:srgbClr val="FFFFFF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pic>
        <p:nvPicPr>
          <p:cNvPr id="288" name="图片 7" descr="图片 7"/>
          <p:cNvPicPr>
            <a:picLocks noChangeAspect="1"/>
          </p:cNvPicPr>
          <p:nvPr/>
        </p:nvPicPr>
        <p:blipFill>
          <a:blip r:embed="rId2"/>
          <a:srcRect r="37297"/>
          <a:stretch>
            <a:fillRect/>
          </a:stretch>
        </p:blipFill>
        <p:spPr>
          <a:xfrm>
            <a:off x="7826834" y="186033"/>
            <a:ext cx="1020304" cy="33845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89" name="Text Box 5"/>
          <p:cNvSpPr txBox="1"/>
          <p:nvPr/>
        </p:nvSpPr>
        <p:spPr>
          <a:xfrm>
            <a:off x="8682438" y="4912512"/>
            <a:ext cx="461563" cy="1397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/>
          <a:p>
            <a:pPr defTabSz="307975">
              <a:spcBef>
                <a:spcPts val="400"/>
              </a:spcBef>
              <a:defRPr sz="8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/>
          </a:p>
        </p:txBody>
      </p:sp>
      <p:sp>
        <p:nvSpPr>
          <p:cNvPr id="290" name="Text Box 2"/>
          <p:cNvSpPr txBox="1"/>
          <p:nvPr/>
        </p:nvSpPr>
        <p:spPr>
          <a:xfrm>
            <a:off x="6938360" y="4900678"/>
            <a:ext cx="1622427" cy="145163"/>
          </a:xfrm>
          <a:prstGeom prst="rect">
            <a:avLst/>
          </a:prstGeom>
          <a:ln w="12700">
            <a:miter lim="400000"/>
          </a:ln>
        </p:spPr>
        <p:txBody>
          <a:bodyPr lIns="6668" tIns="6668" rIns="6668" bIns="6668" anchor="ctr">
            <a:spAutoFit/>
          </a:bodyPr>
          <a:lstStyle>
            <a:lvl1pPr algn="r">
              <a:lnSpc>
                <a:spcPts val="1000"/>
              </a:lnSpc>
              <a:defRPr sz="7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t>① 绝密信息 严禁泄露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Comparison">
    <p:bg>
      <p:bgPr>
        <a:solidFill>
          <a:srgbClr val="1771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9" name="Group 41"/>
          <p:cNvGrpSpPr/>
          <p:nvPr/>
        </p:nvGrpSpPr>
        <p:grpSpPr>
          <a:xfrm>
            <a:off x="-1081338" y="-53220"/>
            <a:ext cx="646290" cy="646290"/>
            <a:chOff x="0" y="0"/>
            <a:chExt cx="646288" cy="646288"/>
          </a:xfrm>
        </p:grpSpPr>
        <p:sp>
          <p:nvSpPr>
            <p:cNvPr id="297" name="Rectangle 42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8" name="TextBox 43"/>
            <p:cNvSpPr txBox="1"/>
            <p:nvPr/>
          </p:nvSpPr>
          <p:spPr>
            <a:xfrm>
              <a:off x="0" y="0"/>
              <a:ext cx="298411" cy="450017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B:95</a:t>
              </a:r>
            </a:p>
          </p:txBody>
        </p:sp>
      </p:grpSp>
      <p:grpSp>
        <p:nvGrpSpPr>
          <p:cNvPr id="302" name="Group 44"/>
          <p:cNvGrpSpPr/>
          <p:nvPr/>
        </p:nvGrpSpPr>
        <p:grpSpPr>
          <a:xfrm>
            <a:off x="-1081338" y="659217"/>
            <a:ext cx="646290" cy="646290"/>
            <a:chOff x="0" y="0"/>
            <a:chExt cx="646288" cy="646288"/>
          </a:xfrm>
        </p:grpSpPr>
        <p:sp>
          <p:nvSpPr>
            <p:cNvPr id="300" name="Rectangle 45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1771E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1" name="TextBox 46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R:23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B:238</a:t>
              </a:r>
            </a:p>
          </p:txBody>
        </p:sp>
      </p:grpSp>
      <p:grpSp>
        <p:nvGrpSpPr>
          <p:cNvPr id="305" name="Group 47"/>
          <p:cNvGrpSpPr/>
          <p:nvPr/>
        </p:nvGrpSpPr>
        <p:grpSpPr>
          <a:xfrm>
            <a:off x="-1081338" y="1371655"/>
            <a:ext cx="646290" cy="646289"/>
            <a:chOff x="0" y="0"/>
            <a:chExt cx="646288" cy="646288"/>
          </a:xfrm>
        </p:grpSpPr>
        <p:sp>
          <p:nvSpPr>
            <p:cNvPr id="303" name="Rectangle 48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5C1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4" name="TextBox 49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/>
              </a:pPr>
              <a:r>
                <a:t>R:35</a:t>
              </a:r>
            </a:p>
            <a:p>
              <a:pPr>
                <a:defRPr sz="800"/>
              </a:pPr>
              <a:r>
                <a:t>G:204</a:t>
              </a:r>
            </a:p>
            <a:p>
              <a:pPr>
                <a:defRPr sz="800"/>
              </a:pPr>
              <a:r>
                <a:t>B:252</a:t>
              </a:r>
            </a:p>
          </p:txBody>
        </p:sp>
      </p:grpSp>
      <p:grpSp>
        <p:nvGrpSpPr>
          <p:cNvPr id="308" name="Group 50"/>
          <p:cNvGrpSpPr/>
          <p:nvPr/>
        </p:nvGrpSpPr>
        <p:grpSpPr>
          <a:xfrm>
            <a:off x="-1081338" y="2084091"/>
            <a:ext cx="646290" cy="646289"/>
            <a:chOff x="0" y="0"/>
            <a:chExt cx="646288" cy="646288"/>
          </a:xfrm>
        </p:grpSpPr>
        <p:sp>
          <p:nvSpPr>
            <p:cNvPr id="306" name="Rectangle 51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BE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07" name="TextBox 52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G:200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B:200</a:t>
              </a:r>
            </a:p>
          </p:txBody>
        </p:sp>
      </p:grpSp>
      <p:sp>
        <p:nvSpPr>
          <p:cNvPr id="309" name="TextBox 58"/>
          <p:cNvSpPr txBox="1"/>
          <p:nvPr/>
        </p:nvSpPr>
        <p:spPr>
          <a:xfrm>
            <a:off x="-1049728" y="3710097"/>
            <a:ext cx="554849" cy="37820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中文字体：</a:t>
            </a:r>
            <a:endParaRPr>
              <a:solidFill>
                <a:srgbClr val="1EA19F"/>
              </a:solidFill>
            </a:endParaRPr>
          </a:p>
          <a:p>
            <a:pPr>
              <a:defRPr sz="1400">
                <a:solidFill>
                  <a:srgbClr val="FFFFFF"/>
                </a:solidFill>
                <a:latin typeface="Heiti SC Medium"/>
                <a:ea typeface="Heiti SC Medium"/>
                <a:cs typeface="Heiti SC Medium"/>
                <a:sym typeface="Heiti SC Medium"/>
              </a:defRPr>
            </a:pPr>
            <a:r>
              <a:t>黑体</a:t>
            </a:r>
          </a:p>
        </p:txBody>
      </p:sp>
      <p:grpSp>
        <p:nvGrpSpPr>
          <p:cNvPr id="312" name="Group 59"/>
          <p:cNvGrpSpPr/>
          <p:nvPr/>
        </p:nvGrpSpPr>
        <p:grpSpPr>
          <a:xfrm>
            <a:off x="-1081338" y="2796526"/>
            <a:ext cx="646290" cy="646289"/>
            <a:chOff x="0" y="0"/>
            <a:chExt cx="646288" cy="646288"/>
          </a:xfrm>
        </p:grpSpPr>
        <p:sp>
          <p:nvSpPr>
            <p:cNvPr id="310" name="Rectangle 60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9F55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11" name="TextBox 61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R:176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G:115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B:252</a:t>
              </a:r>
            </a:p>
          </p:txBody>
        </p:sp>
      </p:grpSp>
      <p:sp>
        <p:nvSpPr>
          <p:cNvPr id="313" name="Rectangle 62"/>
          <p:cNvSpPr txBox="1"/>
          <p:nvPr/>
        </p:nvSpPr>
        <p:spPr>
          <a:xfrm>
            <a:off x="-1049728" y="4158939"/>
            <a:ext cx="679454" cy="4276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英文字体：</a:t>
            </a:r>
            <a:endParaRPr b="1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>
              <a:defRPr sz="16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Arial</a:t>
            </a:r>
          </a:p>
        </p:txBody>
      </p:sp>
      <p:grpSp>
        <p:nvGrpSpPr>
          <p:cNvPr id="322" name="Group 75"/>
          <p:cNvGrpSpPr/>
          <p:nvPr/>
        </p:nvGrpSpPr>
        <p:grpSpPr>
          <a:xfrm>
            <a:off x="-201085" y="208515"/>
            <a:ext cx="136830" cy="4388333"/>
            <a:chOff x="0" y="0"/>
            <a:chExt cx="136829" cy="4388332"/>
          </a:xfrm>
        </p:grpSpPr>
        <p:sp>
          <p:nvSpPr>
            <p:cNvPr id="314" name="Straight Connector 7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317" name="Group 7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315" name="Straight Connector 81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16" name="Straight Connector 82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320" name="Group 7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318" name="Straight Connector 79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19" name="Straight Connector 80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321" name="Straight Connector 93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331" name="Group 95"/>
          <p:cNvGrpSpPr/>
          <p:nvPr/>
        </p:nvGrpSpPr>
        <p:grpSpPr>
          <a:xfrm>
            <a:off x="9196915" y="208515"/>
            <a:ext cx="136830" cy="4388333"/>
            <a:chOff x="0" y="0"/>
            <a:chExt cx="136829" cy="4388332"/>
          </a:xfrm>
        </p:grpSpPr>
        <p:sp>
          <p:nvSpPr>
            <p:cNvPr id="323" name="Straight Connector 9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326" name="Group 9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324" name="Straight Connector 102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25" name="Straight Connector 103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329" name="Group 9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327" name="Straight Connector 100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28" name="Straight Connector 101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330" name="Straight Connector 99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32" name="单击此处可更改模板标题中的文字"/>
          <p:cNvSpPr txBox="1">
            <a:spLocks noGrp="1"/>
          </p:cNvSpPr>
          <p:nvPr>
            <p:ph type="title" hasCustomPrompt="1"/>
          </p:nvPr>
        </p:nvSpPr>
        <p:spPr>
          <a:xfrm>
            <a:off x="443868" y="287866"/>
            <a:ext cx="8417188" cy="446669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900">
                <a:solidFill>
                  <a:srgbClr val="FFFFFF"/>
                </a:solidFill>
              </a:defRPr>
            </a:lvl1pPr>
          </a:lstStyle>
          <a:p>
            <a:r>
              <a:t>单击此处可更改模板标题中的文字</a:t>
            </a:r>
          </a:p>
        </p:txBody>
      </p:sp>
      <p:pic>
        <p:nvPicPr>
          <p:cNvPr id="333" name="图片 3" descr="图片 3"/>
          <p:cNvPicPr>
            <a:picLocks noChangeAspect="1"/>
          </p:cNvPicPr>
          <p:nvPr/>
        </p:nvPicPr>
        <p:blipFill>
          <a:blip r:embed="rId2"/>
          <a:srcRect r="37297"/>
          <a:stretch>
            <a:fillRect/>
          </a:stretch>
        </p:blipFill>
        <p:spPr>
          <a:xfrm>
            <a:off x="7826834" y="186033"/>
            <a:ext cx="1020304" cy="33845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3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82438" y="4918862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 algn="l" defTabSz="307975">
              <a:spcBef>
                <a:spcPts val="400"/>
              </a:spcBef>
              <a:defRPr sz="8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335" name="Text Box 2"/>
          <p:cNvSpPr txBox="1"/>
          <p:nvPr/>
        </p:nvSpPr>
        <p:spPr>
          <a:xfrm>
            <a:off x="6938360" y="4900678"/>
            <a:ext cx="1622427" cy="145163"/>
          </a:xfrm>
          <a:prstGeom prst="rect">
            <a:avLst/>
          </a:prstGeom>
          <a:ln w="12700">
            <a:miter lim="400000"/>
          </a:ln>
        </p:spPr>
        <p:txBody>
          <a:bodyPr lIns="6668" tIns="6668" rIns="6668" bIns="6668" anchor="ctr">
            <a:spAutoFit/>
          </a:bodyPr>
          <a:lstStyle>
            <a:lvl1pPr algn="r">
              <a:lnSpc>
                <a:spcPts val="1000"/>
              </a:lnSpc>
              <a:defRPr sz="7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t>① 绝密信息 严禁泄露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" name="Group 41"/>
          <p:cNvGrpSpPr/>
          <p:nvPr/>
        </p:nvGrpSpPr>
        <p:grpSpPr>
          <a:xfrm>
            <a:off x="-1081338" y="-53220"/>
            <a:ext cx="646290" cy="646290"/>
            <a:chOff x="0" y="0"/>
            <a:chExt cx="646288" cy="646288"/>
          </a:xfrm>
        </p:grpSpPr>
        <p:sp>
          <p:nvSpPr>
            <p:cNvPr id="387" name="Rectangle 42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8" name="TextBox 43"/>
            <p:cNvSpPr txBox="1"/>
            <p:nvPr/>
          </p:nvSpPr>
          <p:spPr>
            <a:xfrm>
              <a:off x="0" y="0"/>
              <a:ext cx="298411" cy="450017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B:95</a:t>
              </a:r>
            </a:p>
          </p:txBody>
        </p:sp>
      </p:grpSp>
      <p:grpSp>
        <p:nvGrpSpPr>
          <p:cNvPr id="392" name="Group 44"/>
          <p:cNvGrpSpPr/>
          <p:nvPr/>
        </p:nvGrpSpPr>
        <p:grpSpPr>
          <a:xfrm>
            <a:off x="-1081338" y="659217"/>
            <a:ext cx="646290" cy="646290"/>
            <a:chOff x="0" y="0"/>
            <a:chExt cx="646288" cy="646288"/>
          </a:xfrm>
        </p:grpSpPr>
        <p:sp>
          <p:nvSpPr>
            <p:cNvPr id="390" name="Rectangle 45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1771E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91" name="TextBox 46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R:23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B:238</a:t>
              </a:r>
            </a:p>
          </p:txBody>
        </p:sp>
      </p:grpSp>
      <p:grpSp>
        <p:nvGrpSpPr>
          <p:cNvPr id="395" name="Group 47"/>
          <p:cNvGrpSpPr/>
          <p:nvPr/>
        </p:nvGrpSpPr>
        <p:grpSpPr>
          <a:xfrm>
            <a:off x="-1081338" y="1371655"/>
            <a:ext cx="646290" cy="646289"/>
            <a:chOff x="0" y="0"/>
            <a:chExt cx="646288" cy="646288"/>
          </a:xfrm>
        </p:grpSpPr>
        <p:sp>
          <p:nvSpPr>
            <p:cNvPr id="393" name="Rectangle 48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5C1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94" name="TextBox 49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/>
              </a:pPr>
              <a:r>
                <a:t>R:35</a:t>
              </a:r>
            </a:p>
            <a:p>
              <a:pPr>
                <a:defRPr sz="800"/>
              </a:pPr>
              <a:r>
                <a:t>G:204</a:t>
              </a:r>
            </a:p>
            <a:p>
              <a:pPr>
                <a:defRPr sz="800"/>
              </a:pPr>
              <a:r>
                <a:t>B:252</a:t>
              </a:r>
            </a:p>
          </p:txBody>
        </p:sp>
      </p:grpSp>
      <p:grpSp>
        <p:nvGrpSpPr>
          <p:cNvPr id="398" name="Group 50"/>
          <p:cNvGrpSpPr/>
          <p:nvPr/>
        </p:nvGrpSpPr>
        <p:grpSpPr>
          <a:xfrm>
            <a:off x="-1081338" y="2084091"/>
            <a:ext cx="646290" cy="646289"/>
            <a:chOff x="0" y="0"/>
            <a:chExt cx="646288" cy="646288"/>
          </a:xfrm>
        </p:grpSpPr>
        <p:sp>
          <p:nvSpPr>
            <p:cNvPr id="396" name="Rectangle 51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BE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97" name="TextBox 52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G:200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B:200</a:t>
              </a:r>
            </a:p>
          </p:txBody>
        </p:sp>
      </p:grpSp>
      <p:sp>
        <p:nvSpPr>
          <p:cNvPr id="399" name="TextBox 58"/>
          <p:cNvSpPr txBox="1"/>
          <p:nvPr/>
        </p:nvSpPr>
        <p:spPr>
          <a:xfrm>
            <a:off x="-1049728" y="3710097"/>
            <a:ext cx="554849" cy="37820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中文字体：</a:t>
            </a:r>
            <a:endParaRPr>
              <a:solidFill>
                <a:srgbClr val="1EA19F"/>
              </a:solidFill>
            </a:endParaRPr>
          </a:p>
          <a:p>
            <a:pPr>
              <a:defRPr sz="1400">
                <a:solidFill>
                  <a:srgbClr val="FFFFFF"/>
                </a:solidFill>
                <a:latin typeface="Heiti SC Medium"/>
                <a:ea typeface="Heiti SC Medium"/>
                <a:cs typeface="Heiti SC Medium"/>
                <a:sym typeface="Heiti SC Medium"/>
              </a:defRPr>
            </a:pPr>
            <a:r>
              <a:t>黑体</a:t>
            </a:r>
          </a:p>
        </p:txBody>
      </p:sp>
      <p:grpSp>
        <p:nvGrpSpPr>
          <p:cNvPr id="402" name="Group 59"/>
          <p:cNvGrpSpPr/>
          <p:nvPr/>
        </p:nvGrpSpPr>
        <p:grpSpPr>
          <a:xfrm>
            <a:off x="-1081338" y="2796526"/>
            <a:ext cx="646290" cy="646289"/>
            <a:chOff x="0" y="0"/>
            <a:chExt cx="646288" cy="646288"/>
          </a:xfrm>
        </p:grpSpPr>
        <p:sp>
          <p:nvSpPr>
            <p:cNvPr id="400" name="Rectangle 60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9F55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01" name="TextBox 61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R:176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G:115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B:252</a:t>
              </a:r>
            </a:p>
          </p:txBody>
        </p:sp>
      </p:grpSp>
      <p:sp>
        <p:nvSpPr>
          <p:cNvPr id="403" name="Rectangle 62"/>
          <p:cNvSpPr txBox="1"/>
          <p:nvPr/>
        </p:nvSpPr>
        <p:spPr>
          <a:xfrm>
            <a:off x="-1049728" y="4158939"/>
            <a:ext cx="679454" cy="4276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英文字体：</a:t>
            </a:r>
            <a:endParaRPr b="1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>
              <a:defRPr sz="16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Arial</a:t>
            </a:r>
          </a:p>
        </p:txBody>
      </p:sp>
      <p:grpSp>
        <p:nvGrpSpPr>
          <p:cNvPr id="412" name="Group 75"/>
          <p:cNvGrpSpPr/>
          <p:nvPr/>
        </p:nvGrpSpPr>
        <p:grpSpPr>
          <a:xfrm>
            <a:off x="-201085" y="208515"/>
            <a:ext cx="136830" cy="4388333"/>
            <a:chOff x="0" y="0"/>
            <a:chExt cx="136829" cy="4388332"/>
          </a:xfrm>
        </p:grpSpPr>
        <p:sp>
          <p:nvSpPr>
            <p:cNvPr id="404" name="Straight Connector 7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407" name="Group 7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405" name="Straight Connector 81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06" name="Straight Connector 82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410" name="Group 7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408" name="Straight Connector 79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09" name="Straight Connector 80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411" name="Straight Connector 93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21" name="Group 95"/>
          <p:cNvGrpSpPr/>
          <p:nvPr/>
        </p:nvGrpSpPr>
        <p:grpSpPr>
          <a:xfrm>
            <a:off x="9196915" y="208515"/>
            <a:ext cx="136830" cy="4388333"/>
            <a:chOff x="0" y="0"/>
            <a:chExt cx="136829" cy="4388332"/>
          </a:xfrm>
        </p:grpSpPr>
        <p:sp>
          <p:nvSpPr>
            <p:cNvPr id="413" name="Straight Connector 9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416" name="Group 9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414" name="Straight Connector 102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15" name="Straight Connector 103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419" name="Group 9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417" name="Straight Connector 100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18" name="Straight Connector 101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420" name="Straight Connector 99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29" name="Group 10"/>
          <p:cNvGrpSpPr/>
          <p:nvPr/>
        </p:nvGrpSpPr>
        <p:grpSpPr>
          <a:xfrm>
            <a:off x="-201085" y="208515"/>
            <a:ext cx="136830" cy="4388333"/>
            <a:chOff x="0" y="0"/>
            <a:chExt cx="136829" cy="4388332"/>
          </a:xfrm>
        </p:grpSpPr>
        <p:sp>
          <p:nvSpPr>
            <p:cNvPr id="422" name="Straight Connector 18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425" name="Group 12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423" name="Straight Connector 16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24" name="Straight Connector 17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428" name="Group 13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426" name="Straight Connector 14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27" name="Straight Connector 15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430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443868" y="777932"/>
            <a:ext cx="8404857" cy="38787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1000"/>
              </a:spcBef>
              <a:defRPr sz="1200">
                <a:solidFill>
                  <a:srgbClr val="FFFFFF"/>
                </a:solidFill>
              </a:defRPr>
            </a:lvl1pPr>
            <a:lvl2pPr indent="53975">
              <a:spcBef>
                <a:spcPts val="1000"/>
              </a:spcBef>
              <a:defRPr sz="1200">
                <a:solidFill>
                  <a:srgbClr val="FFFFFF"/>
                </a:solidFill>
              </a:defRPr>
            </a:lvl2pPr>
            <a:lvl3pPr indent="213995">
              <a:spcBef>
                <a:spcPts val="1000"/>
              </a:spcBef>
              <a:defRPr sz="1200">
                <a:solidFill>
                  <a:srgbClr val="FFFFFF"/>
                </a:solidFill>
              </a:defRPr>
            </a:lvl3pPr>
            <a:lvl4pPr indent="409575">
              <a:spcBef>
                <a:spcPts val="1000"/>
              </a:spcBef>
              <a:defRPr sz="1200">
                <a:solidFill>
                  <a:srgbClr val="FFFFFF"/>
                </a:solidFill>
              </a:defRPr>
            </a:lvl4pPr>
            <a:lvl5pPr indent="569595">
              <a:spcBef>
                <a:spcPts val="1000"/>
              </a:spcBef>
              <a:defRPr sz="1200">
                <a:solidFill>
                  <a:srgbClr val="FFFFFF"/>
                </a:solidFill>
              </a:defRPr>
            </a:lvl5pPr>
          </a:lstStyle>
          <a:p>
            <a:r>
              <a:t>没有金蝶软件国际软件集团有限公司的特别许可，任何人不能以任何形式或为任何目的复制或传播本文档的任何部分。本文档中包含的信息如有更改，恕不另行通知。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31" name="特别声明"/>
          <p:cNvSpPr txBox="1">
            <a:spLocks noGrp="1"/>
          </p:cNvSpPr>
          <p:nvPr>
            <p:ph type="title" hasCustomPrompt="1"/>
          </p:nvPr>
        </p:nvSpPr>
        <p:spPr>
          <a:xfrm>
            <a:off x="443868" y="222589"/>
            <a:ext cx="8403271" cy="52552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t>特别声明</a:t>
            </a:r>
          </a:p>
        </p:txBody>
      </p:sp>
      <p:sp>
        <p:nvSpPr>
          <p:cNvPr id="43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8682438" y="4918862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 algn="l" defTabSz="307975">
              <a:spcBef>
                <a:spcPts val="400"/>
              </a:spcBef>
              <a:defRPr sz="800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433" name="Text Box 2"/>
          <p:cNvSpPr txBox="1"/>
          <p:nvPr/>
        </p:nvSpPr>
        <p:spPr>
          <a:xfrm>
            <a:off x="6938360" y="4900678"/>
            <a:ext cx="1622427" cy="145163"/>
          </a:xfrm>
          <a:prstGeom prst="rect">
            <a:avLst/>
          </a:prstGeom>
          <a:ln w="12700">
            <a:miter lim="400000"/>
          </a:ln>
        </p:spPr>
        <p:txBody>
          <a:bodyPr lIns="6668" tIns="6668" rIns="6668" bIns="6668" anchor="ctr">
            <a:spAutoFit/>
          </a:bodyPr>
          <a:lstStyle>
            <a:lvl1pPr algn="r">
              <a:lnSpc>
                <a:spcPts val="1000"/>
              </a:lnSpc>
              <a:defRPr sz="7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t>① 绝密信息 严禁泄露</a:t>
            </a:r>
          </a:p>
        </p:txBody>
      </p:sp>
      <p:pic>
        <p:nvPicPr>
          <p:cNvPr id="434" name="图片 24" descr="图片 24"/>
          <p:cNvPicPr>
            <a:picLocks noChangeAspect="1"/>
          </p:cNvPicPr>
          <p:nvPr/>
        </p:nvPicPr>
        <p:blipFill>
          <a:blip r:embed="rId2"/>
          <a:srcRect r="37297"/>
          <a:stretch>
            <a:fillRect/>
          </a:stretch>
        </p:blipFill>
        <p:spPr>
          <a:xfrm>
            <a:off x="7826834" y="186033"/>
            <a:ext cx="1020304" cy="338452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3" name="Group 41"/>
          <p:cNvGrpSpPr/>
          <p:nvPr/>
        </p:nvGrpSpPr>
        <p:grpSpPr>
          <a:xfrm>
            <a:off x="-1081338" y="-53220"/>
            <a:ext cx="646290" cy="646290"/>
            <a:chOff x="0" y="0"/>
            <a:chExt cx="646288" cy="646288"/>
          </a:xfrm>
        </p:grpSpPr>
        <p:sp>
          <p:nvSpPr>
            <p:cNvPr id="441" name="Rectangle 42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2" name="TextBox 43"/>
            <p:cNvSpPr txBox="1"/>
            <p:nvPr/>
          </p:nvSpPr>
          <p:spPr>
            <a:xfrm>
              <a:off x="0" y="0"/>
              <a:ext cx="298411" cy="450017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B:95</a:t>
              </a:r>
            </a:p>
          </p:txBody>
        </p:sp>
      </p:grpSp>
      <p:grpSp>
        <p:nvGrpSpPr>
          <p:cNvPr id="446" name="Group 44"/>
          <p:cNvGrpSpPr/>
          <p:nvPr/>
        </p:nvGrpSpPr>
        <p:grpSpPr>
          <a:xfrm>
            <a:off x="-1081338" y="659217"/>
            <a:ext cx="646290" cy="646290"/>
            <a:chOff x="0" y="0"/>
            <a:chExt cx="646288" cy="646288"/>
          </a:xfrm>
        </p:grpSpPr>
        <p:sp>
          <p:nvSpPr>
            <p:cNvPr id="444" name="Rectangle 45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1771E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5" name="TextBox 46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R:23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B:238</a:t>
              </a:r>
            </a:p>
          </p:txBody>
        </p:sp>
      </p:grpSp>
      <p:grpSp>
        <p:nvGrpSpPr>
          <p:cNvPr id="449" name="Group 47"/>
          <p:cNvGrpSpPr/>
          <p:nvPr/>
        </p:nvGrpSpPr>
        <p:grpSpPr>
          <a:xfrm>
            <a:off x="-1081338" y="1371655"/>
            <a:ext cx="646290" cy="646289"/>
            <a:chOff x="0" y="0"/>
            <a:chExt cx="646288" cy="646288"/>
          </a:xfrm>
        </p:grpSpPr>
        <p:sp>
          <p:nvSpPr>
            <p:cNvPr id="447" name="Rectangle 48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5C1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8" name="TextBox 49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/>
              </a:pPr>
              <a:r>
                <a:t>R:35</a:t>
              </a:r>
            </a:p>
            <a:p>
              <a:pPr>
                <a:defRPr sz="800"/>
              </a:pPr>
              <a:r>
                <a:t>G:204</a:t>
              </a:r>
            </a:p>
            <a:p>
              <a:pPr>
                <a:defRPr sz="800"/>
              </a:pPr>
              <a:r>
                <a:t>B:252</a:t>
              </a:r>
            </a:p>
          </p:txBody>
        </p:sp>
      </p:grpSp>
      <p:grpSp>
        <p:nvGrpSpPr>
          <p:cNvPr id="452" name="Group 50"/>
          <p:cNvGrpSpPr/>
          <p:nvPr/>
        </p:nvGrpSpPr>
        <p:grpSpPr>
          <a:xfrm>
            <a:off x="-1081338" y="2084091"/>
            <a:ext cx="646290" cy="646289"/>
            <a:chOff x="0" y="0"/>
            <a:chExt cx="646288" cy="646288"/>
          </a:xfrm>
        </p:grpSpPr>
        <p:sp>
          <p:nvSpPr>
            <p:cNvPr id="450" name="Rectangle 51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BE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1" name="TextBox 52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G:200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B:200</a:t>
              </a:r>
            </a:p>
          </p:txBody>
        </p:sp>
      </p:grpSp>
      <p:sp>
        <p:nvSpPr>
          <p:cNvPr id="453" name="TextBox 58"/>
          <p:cNvSpPr txBox="1"/>
          <p:nvPr/>
        </p:nvSpPr>
        <p:spPr>
          <a:xfrm>
            <a:off x="-1049728" y="3710097"/>
            <a:ext cx="554849" cy="37820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中文字体：</a:t>
            </a:r>
            <a:endParaRPr>
              <a:solidFill>
                <a:srgbClr val="1EA19F"/>
              </a:solidFill>
            </a:endParaRPr>
          </a:p>
          <a:p>
            <a:pPr>
              <a:defRPr sz="1400">
                <a:solidFill>
                  <a:srgbClr val="FFFFFF"/>
                </a:solidFill>
                <a:latin typeface="Heiti SC Medium"/>
                <a:ea typeface="Heiti SC Medium"/>
                <a:cs typeface="Heiti SC Medium"/>
                <a:sym typeface="Heiti SC Medium"/>
              </a:defRPr>
            </a:pPr>
            <a:r>
              <a:t>黑体</a:t>
            </a:r>
          </a:p>
        </p:txBody>
      </p:sp>
      <p:grpSp>
        <p:nvGrpSpPr>
          <p:cNvPr id="456" name="Group 59"/>
          <p:cNvGrpSpPr/>
          <p:nvPr/>
        </p:nvGrpSpPr>
        <p:grpSpPr>
          <a:xfrm>
            <a:off x="-1081338" y="2796526"/>
            <a:ext cx="646290" cy="646289"/>
            <a:chOff x="0" y="0"/>
            <a:chExt cx="646288" cy="646288"/>
          </a:xfrm>
        </p:grpSpPr>
        <p:sp>
          <p:nvSpPr>
            <p:cNvPr id="454" name="Rectangle 60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9F55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5" name="TextBox 61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R:176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G:115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B:252</a:t>
              </a:r>
            </a:p>
          </p:txBody>
        </p:sp>
      </p:grpSp>
      <p:sp>
        <p:nvSpPr>
          <p:cNvPr id="457" name="Rectangle 62"/>
          <p:cNvSpPr txBox="1"/>
          <p:nvPr/>
        </p:nvSpPr>
        <p:spPr>
          <a:xfrm>
            <a:off x="-1049728" y="4158939"/>
            <a:ext cx="679454" cy="4276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英文字体：</a:t>
            </a:r>
            <a:endParaRPr b="1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>
              <a:defRPr sz="16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Arial</a:t>
            </a:r>
          </a:p>
        </p:txBody>
      </p:sp>
      <p:grpSp>
        <p:nvGrpSpPr>
          <p:cNvPr id="466" name="Group 75"/>
          <p:cNvGrpSpPr/>
          <p:nvPr/>
        </p:nvGrpSpPr>
        <p:grpSpPr>
          <a:xfrm>
            <a:off x="-201085" y="208515"/>
            <a:ext cx="136830" cy="4388333"/>
            <a:chOff x="0" y="0"/>
            <a:chExt cx="136829" cy="4388332"/>
          </a:xfrm>
        </p:grpSpPr>
        <p:sp>
          <p:nvSpPr>
            <p:cNvPr id="458" name="Straight Connector 7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461" name="Group 7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459" name="Straight Connector 81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60" name="Straight Connector 82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464" name="Group 7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462" name="Straight Connector 79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63" name="Straight Connector 80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465" name="Straight Connector 93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75" name="Group 95"/>
          <p:cNvGrpSpPr/>
          <p:nvPr/>
        </p:nvGrpSpPr>
        <p:grpSpPr>
          <a:xfrm>
            <a:off x="9196915" y="208515"/>
            <a:ext cx="136830" cy="4388333"/>
            <a:chOff x="0" y="0"/>
            <a:chExt cx="136829" cy="4388332"/>
          </a:xfrm>
        </p:grpSpPr>
        <p:sp>
          <p:nvSpPr>
            <p:cNvPr id="467" name="Straight Connector 9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470" name="Group 9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468" name="Straight Connector 102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69" name="Straight Connector 103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473" name="Group 9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471" name="Straight Connector 100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72" name="Straight Connector 101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474" name="Straight Connector 99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482" name="组合 12"/>
          <p:cNvGrpSpPr/>
          <p:nvPr/>
        </p:nvGrpSpPr>
        <p:grpSpPr>
          <a:xfrm>
            <a:off x="772871" y="2064533"/>
            <a:ext cx="3271945" cy="1654451"/>
            <a:chOff x="0" y="0"/>
            <a:chExt cx="3271943" cy="1654449"/>
          </a:xfrm>
        </p:grpSpPr>
        <p:sp>
          <p:nvSpPr>
            <p:cNvPr id="476" name="Rectangle 4"/>
            <p:cNvSpPr txBox="1"/>
            <p:nvPr/>
          </p:nvSpPr>
          <p:spPr>
            <a:xfrm>
              <a:off x="1107128" y="201631"/>
              <a:ext cx="1807271" cy="736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algn="ctr" defTabSz="825500">
                <a:defRPr sz="4800">
                  <a:solidFill>
                    <a:srgbClr val="FFFFFF"/>
                  </a:solidFill>
                  <a:latin typeface="Goudy Old Style" panose="02020502050305020303"/>
                  <a:ea typeface="Goudy Old Style" panose="02020502050305020303"/>
                  <a:cs typeface="Goudy Old Style" panose="02020502050305020303"/>
                  <a:sym typeface="Goudy Old Style" panose="02020502050305020303"/>
                </a:defRPr>
              </a:lvl1pPr>
            </a:lstStyle>
            <a:p>
              <a:r>
                <a:t>Thanks</a:t>
              </a:r>
            </a:p>
          </p:txBody>
        </p:sp>
        <p:sp>
          <p:nvSpPr>
            <p:cNvPr id="477" name="Rectangle 5"/>
            <p:cNvSpPr txBox="1"/>
            <p:nvPr/>
          </p:nvSpPr>
          <p:spPr>
            <a:xfrm>
              <a:off x="742445" y="989361"/>
              <a:ext cx="798737" cy="203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algn="ctr" defTabSz="825500">
                <a:defRPr sz="1400">
                  <a:solidFill>
                    <a:srgbClr val="FFFFFF"/>
                  </a:solidFill>
                  <a:latin typeface="Arial Narrow" panose="020B0606020202030204"/>
                  <a:ea typeface="Arial Narrow" panose="020B0606020202030204"/>
                  <a:cs typeface="Arial Narrow" panose="020B0606020202030204"/>
                  <a:sym typeface="Arial Narrow" panose="020B0606020202030204"/>
                </a:defRPr>
              </a:lvl1pPr>
            </a:lstStyle>
            <a:p>
              <a:r>
                <a:t>terima kasih</a:t>
              </a:r>
            </a:p>
          </p:txBody>
        </p:sp>
        <p:sp>
          <p:nvSpPr>
            <p:cNvPr id="478" name="Rectangle 6"/>
            <p:cNvSpPr txBox="1"/>
            <p:nvPr/>
          </p:nvSpPr>
          <p:spPr>
            <a:xfrm>
              <a:off x="72647" y="0"/>
              <a:ext cx="927101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algn="ctr" defTabSz="825500">
                <a:defRPr sz="360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>
                <a:defRPr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defRPr>
              </a:pPr>
              <a:r>
                <a:rPr>
                  <a:latin typeface="Helvetica Neue"/>
                  <a:ea typeface="Helvetica Neue"/>
                  <a:cs typeface="Helvetica Neue"/>
                  <a:sym typeface="Helvetica Neue"/>
                </a:rPr>
                <a:t>感謝</a:t>
              </a:r>
            </a:p>
          </p:txBody>
        </p:sp>
        <p:sp>
          <p:nvSpPr>
            <p:cNvPr id="479" name="Rectangle 7"/>
            <p:cNvSpPr txBox="1"/>
            <p:nvPr/>
          </p:nvSpPr>
          <p:spPr>
            <a:xfrm>
              <a:off x="1784170" y="803549"/>
              <a:ext cx="1231901" cy="850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algn="ctr" defTabSz="825500">
                <a:defRPr sz="4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t>谢谢</a:t>
              </a:r>
            </a:p>
          </p:txBody>
        </p:sp>
        <p:sp>
          <p:nvSpPr>
            <p:cNvPr id="480" name="Rectangle 8"/>
            <p:cNvSpPr txBox="1"/>
            <p:nvPr/>
          </p:nvSpPr>
          <p:spPr>
            <a:xfrm>
              <a:off x="1735243" y="14848"/>
              <a:ext cx="1536701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algn="ctr" defTabSz="825500">
                <a:defRPr sz="240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>
                <a:defRPr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defRPr>
              </a:pPr>
              <a:r>
                <a:rPr>
                  <a:latin typeface="Helvetica Neue"/>
                  <a:ea typeface="Helvetica Neue"/>
                  <a:cs typeface="Helvetica Neue"/>
                  <a:sym typeface="Helvetica Neue"/>
                </a:rPr>
                <a:t>ありがとう</a:t>
              </a:r>
            </a:p>
          </p:txBody>
        </p:sp>
        <p:sp>
          <p:nvSpPr>
            <p:cNvPr id="481" name="Rectangle 9"/>
            <p:cNvSpPr txBox="1"/>
            <p:nvPr/>
          </p:nvSpPr>
          <p:spPr>
            <a:xfrm>
              <a:off x="0" y="647824"/>
              <a:ext cx="757883" cy="2895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algn="ctr" defTabSz="825500">
                <a:defRPr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宋体" panose="02010600030101010101" pitchFamily="2" charset="-122"/>
                </a:defRPr>
              </a:lvl1pPr>
            </a:lstStyle>
            <a:p>
              <a:pPr>
                <a:defRPr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defRPr>
              </a:pPr>
              <a:r>
                <a:rPr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宋体" panose="02010600030101010101" pitchFamily="2" charset="-122"/>
                </a:rPr>
                <a:t>ขอบคุณ</a:t>
              </a:r>
            </a:p>
          </p:txBody>
        </p:sp>
      </p:grpSp>
      <p:sp>
        <p:nvSpPr>
          <p:cNvPr id="483" name="Rectangle 37"/>
          <p:cNvSpPr txBox="1"/>
          <p:nvPr/>
        </p:nvSpPr>
        <p:spPr>
          <a:xfrm>
            <a:off x="856192" y="4830778"/>
            <a:ext cx="2875382" cy="1270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/>
          <a:p>
            <a:pPr>
              <a:defRPr sz="700">
                <a:solidFill>
                  <a:srgbClr val="FFFFFF">
                    <a:alpha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t>版权所有©1993-2019 金蝶国际软件集团有限公司</a:t>
            </a:r>
          </a:p>
        </p:txBody>
      </p:sp>
      <p:sp>
        <p:nvSpPr>
          <p:cNvPr id="484" name="Text Box 2"/>
          <p:cNvSpPr txBox="1"/>
          <p:nvPr/>
        </p:nvSpPr>
        <p:spPr>
          <a:xfrm>
            <a:off x="7319107" y="4830552"/>
            <a:ext cx="1524320" cy="145163"/>
          </a:xfrm>
          <a:prstGeom prst="rect">
            <a:avLst/>
          </a:prstGeom>
          <a:ln w="12700">
            <a:miter lim="400000"/>
          </a:ln>
        </p:spPr>
        <p:txBody>
          <a:bodyPr lIns="6668" tIns="6668" rIns="6668" bIns="6668" anchor="ctr">
            <a:spAutoFit/>
          </a:bodyPr>
          <a:lstStyle/>
          <a:p>
            <a:pPr algn="r">
              <a:lnSpc>
                <a:spcPts val="1000"/>
              </a:lnSpc>
              <a:defRPr sz="700">
                <a:solidFill>
                  <a:srgbClr val="FFFFFF">
                    <a:alpha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t>① 绝密信息 严禁泄露</a:t>
            </a:r>
          </a:p>
        </p:txBody>
      </p:sp>
      <p:pic>
        <p:nvPicPr>
          <p:cNvPr id="485" name="【最终版本】11S定版本.gif" descr="【最终版本】11S定版本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253596" y="183383"/>
            <a:ext cx="1695126" cy="86663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486" name="图片 16" descr="图片 16"/>
          <p:cNvPicPr>
            <a:picLocks noChangeAspect="1"/>
          </p:cNvPicPr>
          <p:nvPr/>
        </p:nvPicPr>
        <p:blipFill>
          <a:blip r:embed="rId3"/>
          <a:srcRect t="19867" r="15797"/>
          <a:stretch>
            <a:fillRect/>
          </a:stretch>
        </p:blipFill>
        <p:spPr>
          <a:xfrm>
            <a:off x="4541563" y="-1"/>
            <a:ext cx="4602437" cy="292004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487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标题，文本与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6" name="Group 41"/>
          <p:cNvGrpSpPr/>
          <p:nvPr/>
        </p:nvGrpSpPr>
        <p:grpSpPr>
          <a:xfrm>
            <a:off x="-1081338" y="-53220"/>
            <a:ext cx="646290" cy="646290"/>
            <a:chOff x="0" y="0"/>
            <a:chExt cx="646288" cy="646288"/>
          </a:xfrm>
        </p:grpSpPr>
        <p:sp>
          <p:nvSpPr>
            <p:cNvPr id="494" name="Rectangle 42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5" name="TextBox 43"/>
            <p:cNvSpPr txBox="1"/>
            <p:nvPr/>
          </p:nvSpPr>
          <p:spPr>
            <a:xfrm>
              <a:off x="0" y="0"/>
              <a:ext cx="298411" cy="450017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B:95</a:t>
              </a:r>
            </a:p>
          </p:txBody>
        </p:sp>
      </p:grpSp>
      <p:grpSp>
        <p:nvGrpSpPr>
          <p:cNvPr id="499" name="Group 44"/>
          <p:cNvGrpSpPr/>
          <p:nvPr/>
        </p:nvGrpSpPr>
        <p:grpSpPr>
          <a:xfrm>
            <a:off x="-1081338" y="659217"/>
            <a:ext cx="646290" cy="646290"/>
            <a:chOff x="0" y="0"/>
            <a:chExt cx="646288" cy="646288"/>
          </a:xfrm>
        </p:grpSpPr>
        <p:sp>
          <p:nvSpPr>
            <p:cNvPr id="497" name="Rectangle 45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1771E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8" name="TextBox 46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R:23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B:238</a:t>
              </a:r>
            </a:p>
          </p:txBody>
        </p:sp>
      </p:grpSp>
      <p:grpSp>
        <p:nvGrpSpPr>
          <p:cNvPr id="502" name="Group 47"/>
          <p:cNvGrpSpPr/>
          <p:nvPr/>
        </p:nvGrpSpPr>
        <p:grpSpPr>
          <a:xfrm>
            <a:off x="-1081338" y="1371655"/>
            <a:ext cx="646290" cy="646289"/>
            <a:chOff x="0" y="0"/>
            <a:chExt cx="646288" cy="646288"/>
          </a:xfrm>
        </p:grpSpPr>
        <p:sp>
          <p:nvSpPr>
            <p:cNvPr id="500" name="Rectangle 48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5C1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1" name="TextBox 49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/>
              </a:pPr>
              <a:r>
                <a:t>R:35</a:t>
              </a:r>
            </a:p>
            <a:p>
              <a:pPr>
                <a:defRPr sz="800"/>
              </a:pPr>
              <a:r>
                <a:t>G:204</a:t>
              </a:r>
            </a:p>
            <a:p>
              <a:pPr>
                <a:defRPr sz="800"/>
              </a:pPr>
              <a:r>
                <a:t>B:252</a:t>
              </a:r>
            </a:p>
          </p:txBody>
        </p:sp>
      </p:grpSp>
      <p:grpSp>
        <p:nvGrpSpPr>
          <p:cNvPr id="505" name="Group 50"/>
          <p:cNvGrpSpPr/>
          <p:nvPr/>
        </p:nvGrpSpPr>
        <p:grpSpPr>
          <a:xfrm>
            <a:off x="-1081338" y="2084091"/>
            <a:ext cx="646290" cy="646289"/>
            <a:chOff x="0" y="0"/>
            <a:chExt cx="646288" cy="646288"/>
          </a:xfrm>
        </p:grpSpPr>
        <p:sp>
          <p:nvSpPr>
            <p:cNvPr id="503" name="Rectangle 51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BE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4" name="TextBox 52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G:200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B:200</a:t>
              </a:r>
            </a:p>
          </p:txBody>
        </p:sp>
      </p:grpSp>
      <p:sp>
        <p:nvSpPr>
          <p:cNvPr id="506" name="TextBox 58"/>
          <p:cNvSpPr txBox="1"/>
          <p:nvPr/>
        </p:nvSpPr>
        <p:spPr>
          <a:xfrm>
            <a:off x="-1049728" y="3710097"/>
            <a:ext cx="554849" cy="37820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中文字体：</a:t>
            </a:r>
            <a:endParaRPr>
              <a:solidFill>
                <a:srgbClr val="1EA19F"/>
              </a:solidFill>
            </a:endParaRPr>
          </a:p>
          <a:p>
            <a:pPr>
              <a:defRPr sz="1400">
                <a:solidFill>
                  <a:srgbClr val="FFFFFF"/>
                </a:solidFill>
                <a:latin typeface="Heiti SC Medium"/>
                <a:ea typeface="Heiti SC Medium"/>
                <a:cs typeface="Heiti SC Medium"/>
                <a:sym typeface="Heiti SC Medium"/>
              </a:defRPr>
            </a:pPr>
            <a:r>
              <a:t>黑体</a:t>
            </a:r>
          </a:p>
        </p:txBody>
      </p:sp>
      <p:grpSp>
        <p:nvGrpSpPr>
          <p:cNvPr id="509" name="Group 59"/>
          <p:cNvGrpSpPr/>
          <p:nvPr/>
        </p:nvGrpSpPr>
        <p:grpSpPr>
          <a:xfrm>
            <a:off x="-1081338" y="2796526"/>
            <a:ext cx="646290" cy="646289"/>
            <a:chOff x="0" y="0"/>
            <a:chExt cx="646288" cy="646288"/>
          </a:xfrm>
        </p:grpSpPr>
        <p:sp>
          <p:nvSpPr>
            <p:cNvPr id="507" name="Rectangle 60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9F55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8" name="TextBox 61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R:176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G:115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B:252</a:t>
              </a:r>
            </a:p>
          </p:txBody>
        </p:sp>
      </p:grpSp>
      <p:sp>
        <p:nvSpPr>
          <p:cNvPr id="510" name="Rectangle 62"/>
          <p:cNvSpPr txBox="1"/>
          <p:nvPr/>
        </p:nvSpPr>
        <p:spPr>
          <a:xfrm>
            <a:off x="-1049728" y="4158939"/>
            <a:ext cx="679454" cy="4276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英文字体：</a:t>
            </a:r>
            <a:endParaRPr b="1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>
              <a:defRPr sz="16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Arial</a:t>
            </a:r>
          </a:p>
        </p:txBody>
      </p:sp>
      <p:grpSp>
        <p:nvGrpSpPr>
          <p:cNvPr id="519" name="Group 75"/>
          <p:cNvGrpSpPr/>
          <p:nvPr/>
        </p:nvGrpSpPr>
        <p:grpSpPr>
          <a:xfrm>
            <a:off x="-201085" y="208515"/>
            <a:ext cx="136830" cy="4388333"/>
            <a:chOff x="0" y="0"/>
            <a:chExt cx="136829" cy="4388332"/>
          </a:xfrm>
        </p:grpSpPr>
        <p:sp>
          <p:nvSpPr>
            <p:cNvPr id="511" name="Straight Connector 7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514" name="Group 7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512" name="Straight Connector 81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13" name="Straight Connector 82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517" name="Group 7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515" name="Straight Connector 79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16" name="Straight Connector 80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518" name="Straight Connector 93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528" name="Group 95"/>
          <p:cNvGrpSpPr/>
          <p:nvPr/>
        </p:nvGrpSpPr>
        <p:grpSpPr>
          <a:xfrm>
            <a:off x="9196915" y="208515"/>
            <a:ext cx="136830" cy="4388333"/>
            <a:chOff x="0" y="0"/>
            <a:chExt cx="136829" cy="4388332"/>
          </a:xfrm>
        </p:grpSpPr>
        <p:sp>
          <p:nvSpPr>
            <p:cNvPr id="520" name="Straight Connector 9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523" name="Group 9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521" name="Straight Connector 102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22" name="Straight Connector 103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526" name="Group 9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524" name="Straight Connector 100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25" name="Straight Connector 101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527" name="Straight Connector 99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529" name="标题文本"/>
          <p:cNvSpPr txBox="1">
            <a:spLocks noGrp="1"/>
          </p:cNvSpPr>
          <p:nvPr>
            <p:ph type="title" hasCustomPrompt="1"/>
          </p:nvPr>
        </p:nvSpPr>
        <p:spPr>
          <a:xfrm>
            <a:off x="38100" y="42862"/>
            <a:ext cx="8929689" cy="45601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标题文本</a:t>
            </a:r>
          </a:p>
        </p:txBody>
      </p:sp>
      <p:sp>
        <p:nvSpPr>
          <p:cNvPr id="530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395289" y="744141"/>
            <a:ext cx="4135438" cy="382547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31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7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1"/>
          <p:cNvGrpSpPr/>
          <p:nvPr/>
        </p:nvGrpSpPr>
        <p:grpSpPr>
          <a:xfrm>
            <a:off x="-1081338" y="-53220"/>
            <a:ext cx="646290" cy="646290"/>
            <a:chOff x="0" y="0"/>
            <a:chExt cx="646288" cy="646288"/>
          </a:xfrm>
        </p:grpSpPr>
        <p:sp>
          <p:nvSpPr>
            <p:cNvPr id="2" name="Rectangle 42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" name="TextBox 43"/>
            <p:cNvSpPr txBox="1"/>
            <p:nvPr/>
          </p:nvSpPr>
          <p:spPr>
            <a:xfrm>
              <a:off x="0" y="0"/>
              <a:ext cx="298411" cy="450017"/>
            </a:xfrm>
            <a:prstGeom prst="rect">
              <a:avLst/>
            </a:prstGeom>
            <a:solidFill>
              <a:srgbClr val="24215F"/>
            </a:solidFill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B:95</a:t>
              </a:r>
            </a:p>
          </p:txBody>
        </p:sp>
      </p:grpSp>
      <p:grpSp>
        <p:nvGrpSpPr>
          <p:cNvPr id="7" name="Group 44"/>
          <p:cNvGrpSpPr/>
          <p:nvPr/>
        </p:nvGrpSpPr>
        <p:grpSpPr>
          <a:xfrm>
            <a:off x="-1081338" y="659217"/>
            <a:ext cx="646290" cy="646290"/>
            <a:chOff x="0" y="0"/>
            <a:chExt cx="646288" cy="646288"/>
          </a:xfrm>
        </p:grpSpPr>
        <p:sp>
          <p:nvSpPr>
            <p:cNvPr id="5" name="Rectangle 45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1771E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TextBox 46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R:23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G:136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B:238</a:t>
              </a:r>
            </a:p>
          </p:txBody>
        </p:sp>
      </p:grpSp>
      <p:grpSp>
        <p:nvGrpSpPr>
          <p:cNvPr id="10" name="Group 47"/>
          <p:cNvGrpSpPr/>
          <p:nvPr/>
        </p:nvGrpSpPr>
        <p:grpSpPr>
          <a:xfrm>
            <a:off x="-1081338" y="1371655"/>
            <a:ext cx="646290" cy="646289"/>
            <a:chOff x="0" y="0"/>
            <a:chExt cx="646288" cy="646288"/>
          </a:xfrm>
        </p:grpSpPr>
        <p:sp>
          <p:nvSpPr>
            <p:cNvPr id="8" name="Rectangle 48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5C1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" name="TextBox 49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/>
              </a:pPr>
              <a:r>
                <a:t>R:35</a:t>
              </a:r>
            </a:p>
            <a:p>
              <a:pPr>
                <a:defRPr sz="800"/>
              </a:pPr>
              <a:r>
                <a:t>G:204</a:t>
              </a:r>
            </a:p>
            <a:p>
              <a:pPr>
                <a:defRPr sz="800"/>
              </a:pPr>
              <a:r>
                <a:t>B:252</a:t>
              </a:r>
            </a:p>
          </p:txBody>
        </p:sp>
      </p:grpSp>
      <p:grpSp>
        <p:nvGrpSpPr>
          <p:cNvPr id="13" name="Group 50"/>
          <p:cNvGrpSpPr/>
          <p:nvPr/>
        </p:nvGrpSpPr>
        <p:grpSpPr>
          <a:xfrm>
            <a:off x="-1081338" y="2084091"/>
            <a:ext cx="646290" cy="646289"/>
            <a:chOff x="0" y="0"/>
            <a:chExt cx="646288" cy="646288"/>
          </a:xfrm>
        </p:grpSpPr>
        <p:sp>
          <p:nvSpPr>
            <p:cNvPr id="11" name="Rectangle 51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24BE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" name="TextBox 52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R:33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G:200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B:200</a:t>
              </a:r>
            </a:p>
          </p:txBody>
        </p:sp>
      </p:grpSp>
      <p:sp>
        <p:nvSpPr>
          <p:cNvPr id="14" name="TextBox 58"/>
          <p:cNvSpPr txBox="1"/>
          <p:nvPr/>
        </p:nvSpPr>
        <p:spPr>
          <a:xfrm>
            <a:off x="-1049728" y="3710097"/>
            <a:ext cx="554849" cy="37820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中文字体：</a:t>
            </a:r>
            <a:endParaRPr>
              <a:solidFill>
                <a:srgbClr val="1EA19F"/>
              </a:solidFill>
            </a:endParaRPr>
          </a:p>
          <a:p>
            <a:pPr>
              <a:defRPr sz="1400">
                <a:solidFill>
                  <a:srgbClr val="FFFFFF"/>
                </a:solidFill>
                <a:latin typeface="Heiti SC Medium"/>
                <a:ea typeface="Heiti SC Medium"/>
                <a:cs typeface="Heiti SC Medium"/>
                <a:sym typeface="Heiti SC Medium"/>
              </a:defRPr>
            </a:pPr>
            <a:r>
              <a:t>黑体</a:t>
            </a:r>
          </a:p>
        </p:txBody>
      </p:sp>
      <p:grpSp>
        <p:nvGrpSpPr>
          <p:cNvPr id="17" name="Group 59"/>
          <p:cNvGrpSpPr/>
          <p:nvPr/>
        </p:nvGrpSpPr>
        <p:grpSpPr>
          <a:xfrm>
            <a:off x="-1081338" y="2796526"/>
            <a:ext cx="646290" cy="646289"/>
            <a:chOff x="0" y="0"/>
            <a:chExt cx="646288" cy="646288"/>
          </a:xfrm>
        </p:grpSpPr>
        <p:sp>
          <p:nvSpPr>
            <p:cNvPr id="15" name="Rectangle 60"/>
            <p:cNvSpPr/>
            <p:nvPr/>
          </p:nvSpPr>
          <p:spPr>
            <a:xfrm>
              <a:off x="-1" y="-1"/>
              <a:ext cx="646290" cy="646290"/>
            </a:xfrm>
            <a:prstGeom prst="rect">
              <a:avLst/>
            </a:prstGeom>
            <a:solidFill>
              <a:srgbClr val="9F55F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8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" name="TextBox 61"/>
            <p:cNvSpPr txBox="1"/>
            <p:nvPr/>
          </p:nvSpPr>
          <p:spPr>
            <a:xfrm>
              <a:off x="45720" y="0"/>
              <a:ext cx="349905" cy="450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R:176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G:115</a:t>
              </a:r>
            </a:p>
            <a:p>
              <a:pPr>
                <a:defRPr sz="800">
                  <a:solidFill>
                    <a:srgbClr val="FFFFFF"/>
                  </a:solidFill>
                </a:defRPr>
              </a:pPr>
              <a:r>
                <a:t>B:252</a:t>
              </a:r>
            </a:p>
          </p:txBody>
        </p:sp>
      </p:grpSp>
      <p:sp>
        <p:nvSpPr>
          <p:cNvPr id="18" name="Rectangle 62"/>
          <p:cNvSpPr txBox="1"/>
          <p:nvPr/>
        </p:nvSpPr>
        <p:spPr>
          <a:xfrm>
            <a:off x="-1049728" y="4158939"/>
            <a:ext cx="679454" cy="4276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700">
                <a:solidFill>
                  <a:srgbClr val="FFFFFF"/>
                </a:solidFill>
              </a:defRPr>
            </a:pPr>
            <a:r>
              <a:rPr>
                <a:latin typeface="+mn-lt"/>
                <a:ea typeface="+mn-ea"/>
                <a:cs typeface="+mn-cs"/>
                <a:sym typeface="Helvetica"/>
              </a:rPr>
              <a:t>英文字体：</a:t>
            </a:r>
            <a:endParaRPr b="1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>
              <a:defRPr sz="16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t>Arial</a:t>
            </a:r>
          </a:p>
        </p:txBody>
      </p:sp>
      <p:grpSp>
        <p:nvGrpSpPr>
          <p:cNvPr id="27" name="Group 75"/>
          <p:cNvGrpSpPr/>
          <p:nvPr/>
        </p:nvGrpSpPr>
        <p:grpSpPr>
          <a:xfrm>
            <a:off x="-201085" y="208515"/>
            <a:ext cx="136830" cy="4388333"/>
            <a:chOff x="0" y="0"/>
            <a:chExt cx="136829" cy="4388332"/>
          </a:xfrm>
        </p:grpSpPr>
        <p:sp>
          <p:nvSpPr>
            <p:cNvPr id="19" name="Straight Connector 7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22" name="Group 7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20" name="Straight Connector 81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1" name="Straight Connector 82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25" name="Group 7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23" name="Straight Connector 79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4" name="Straight Connector 80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6" name="Straight Connector 93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36" name="Group 95"/>
          <p:cNvGrpSpPr/>
          <p:nvPr/>
        </p:nvGrpSpPr>
        <p:grpSpPr>
          <a:xfrm>
            <a:off x="9196915" y="208515"/>
            <a:ext cx="136830" cy="4388333"/>
            <a:chOff x="0" y="0"/>
            <a:chExt cx="136829" cy="4388332"/>
          </a:xfrm>
        </p:grpSpPr>
        <p:sp>
          <p:nvSpPr>
            <p:cNvPr id="28" name="Straight Connector 96"/>
            <p:cNvSpPr/>
            <p:nvPr/>
          </p:nvSpPr>
          <p:spPr>
            <a:xfrm flipH="1">
              <a:off x="0" y="1206199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31" name="Group 97"/>
            <p:cNvGrpSpPr/>
            <p:nvPr/>
          </p:nvGrpSpPr>
          <p:grpSpPr>
            <a:xfrm>
              <a:off x="0" y="4046288"/>
              <a:ext cx="136830" cy="342045"/>
              <a:chOff x="0" y="0"/>
              <a:chExt cx="136829" cy="342044"/>
            </a:xfrm>
          </p:grpSpPr>
          <p:sp>
            <p:nvSpPr>
              <p:cNvPr id="29" name="Straight Connector 102"/>
              <p:cNvSpPr/>
              <p:nvPr/>
            </p:nvSpPr>
            <p:spPr>
              <a:xfrm flipH="1">
                <a:off x="0" y="342044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0" name="Straight Connector 103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34" name="Group 98"/>
            <p:cNvGrpSpPr/>
            <p:nvPr/>
          </p:nvGrpSpPr>
          <p:grpSpPr>
            <a:xfrm>
              <a:off x="0" y="0"/>
              <a:ext cx="136830" cy="864156"/>
              <a:chOff x="0" y="0"/>
              <a:chExt cx="136829" cy="864155"/>
            </a:xfrm>
          </p:grpSpPr>
          <p:sp>
            <p:nvSpPr>
              <p:cNvPr id="32" name="Straight Connector 100"/>
              <p:cNvSpPr/>
              <p:nvPr/>
            </p:nvSpPr>
            <p:spPr>
              <a:xfrm flipH="1">
                <a:off x="0" y="864155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3" name="Straight Connector 101"/>
              <p:cNvSpPr/>
              <p:nvPr/>
            </p:nvSpPr>
            <p:spPr>
              <a:xfrm flipH="1" flipV="1">
                <a:off x="0" y="-1"/>
                <a:ext cx="136830" cy="1"/>
              </a:xfrm>
              <a:prstGeom prst="line">
                <a:avLst/>
              </a:prstGeom>
              <a:noFill/>
              <a:ln w="6350" cap="flat">
                <a:solidFill>
                  <a:srgbClr val="FFFFFF"/>
                </a:solidFill>
                <a:prstDash val="sys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35" name="Straight Connector 99"/>
            <p:cNvSpPr/>
            <p:nvPr/>
          </p:nvSpPr>
          <p:spPr>
            <a:xfrm flipH="1">
              <a:off x="0" y="342044"/>
              <a:ext cx="136830" cy="1"/>
            </a:xfrm>
            <a:prstGeom prst="line">
              <a:avLst/>
            </a:prstGeom>
            <a:noFill/>
            <a:ln w="6350" cap="flat">
              <a:solidFill>
                <a:srgbClr val="FFFFFF"/>
              </a:solidFill>
              <a:prstDash val="sysDash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7" name="Rectangle 37"/>
          <p:cNvSpPr txBox="1"/>
          <p:nvPr/>
        </p:nvSpPr>
        <p:spPr>
          <a:xfrm>
            <a:off x="856192" y="4830778"/>
            <a:ext cx="2875382" cy="1270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/>
          <a:p>
            <a:pPr>
              <a:defRPr sz="700">
                <a:solidFill>
                  <a:srgbClr val="FFFFFF">
                    <a:alpha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t>版权所有©1993-2019 金蝶国际软件集团有限公司</a:t>
            </a:r>
          </a:p>
        </p:txBody>
      </p:sp>
      <p:pic>
        <p:nvPicPr>
          <p:cNvPr id="38" name="【最终版本】11S定版本.gif" descr="【最终版本】11S定版本.gif"/>
          <p:cNvPicPr/>
          <p:nvPr/>
        </p:nvPicPr>
        <p:blipFill>
          <a:blip r:embed="rId13"/>
          <a:stretch>
            <a:fillRect/>
          </a:stretch>
        </p:blipFill>
        <p:spPr>
          <a:xfrm>
            <a:off x="253596" y="183383"/>
            <a:ext cx="1695126" cy="86663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9" name="文本框 16"/>
          <p:cNvSpPr txBox="1"/>
          <p:nvPr/>
        </p:nvSpPr>
        <p:spPr>
          <a:xfrm>
            <a:off x="2512373" y="4830777"/>
            <a:ext cx="1219201" cy="1270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r" defTabSz="608965">
              <a:spcBef>
                <a:spcPts val="400"/>
              </a:spcBef>
              <a:defRPr sz="700">
                <a:solidFill>
                  <a:srgbClr val="FFFFFF">
                    <a:alpha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t>④内部公开 请勿外传</a:t>
            </a:r>
          </a:p>
        </p:txBody>
      </p:sp>
      <p:pic>
        <p:nvPicPr>
          <p:cNvPr id="40" name="图片 5" descr="图片 5"/>
          <p:cNvPicPr>
            <a:picLocks noChangeAspect="1"/>
          </p:cNvPicPr>
          <p:nvPr/>
        </p:nvPicPr>
        <p:blipFill>
          <a:blip r:embed="rId14"/>
          <a:srcRect r="22730" b="39405"/>
          <a:stretch>
            <a:fillRect/>
          </a:stretch>
        </p:blipFill>
        <p:spPr>
          <a:xfrm>
            <a:off x="4377006" y="2844799"/>
            <a:ext cx="4766995" cy="229870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41" name="标题文本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17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r>
              <a:t>标题文本</a:t>
            </a:r>
          </a:p>
        </p:txBody>
      </p:sp>
      <p:sp>
        <p:nvSpPr>
          <p:cNvPr id="42" name="正文级别 1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3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600" b="1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600" b="1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600" b="1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600" b="1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600" b="1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600" b="1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600" b="1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600" b="1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600" b="1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9pPr>
    </p:titleStyle>
    <p:bodyStyle>
      <a:lvl1pPr marL="0" marR="0" indent="0" algn="l" defTabSz="457200" rtl="0" latinLnBrk="0">
        <a:lnSpc>
          <a:spcPct val="100000"/>
        </a:lnSpc>
        <a:spcBef>
          <a:spcPts val="300"/>
        </a:spcBef>
        <a:spcAft>
          <a:spcPts val="0"/>
        </a:spcAft>
        <a:buClrTx/>
        <a:buSzTx/>
        <a:buFontTx/>
        <a:buNone/>
        <a:defRPr sz="1600" b="0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1pPr>
      <a:lvl2pPr marL="0" marR="0" indent="457200" algn="l" defTabSz="457200" rtl="0" latinLnBrk="0">
        <a:lnSpc>
          <a:spcPct val="100000"/>
        </a:lnSpc>
        <a:spcBef>
          <a:spcPts val="300"/>
        </a:spcBef>
        <a:spcAft>
          <a:spcPts val="0"/>
        </a:spcAft>
        <a:buClrTx/>
        <a:buSzTx/>
        <a:buFontTx/>
        <a:buNone/>
        <a:defRPr sz="1600" b="0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2pPr>
      <a:lvl3pPr marL="0" marR="0" indent="914400" algn="l" defTabSz="457200" rtl="0" latinLnBrk="0">
        <a:lnSpc>
          <a:spcPct val="100000"/>
        </a:lnSpc>
        <a:spcBef>
          <a:spcPts val="300"/>
        </a:spcBef>
        <a:spcAft>
          <a:spcPts val="0"/>
        </a:spcAft>
        <a:buClrTx/>
        <a:buSzTx/>
        <a:buFontTx/>
        <a:buNone/>
        <a:defRPr sz="1600" b="0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3pPr>
      <a:lvl4pPr marL="0" marR="0" indent="1371600" algn="l" defTabSz="457200" rtl="0" latinLnBrk="0">
        <a:lnSpc>
          <a:spcPct val="100000"/>
        </a:lnSpc>
        <a:spcBef>
          <a:spcPts val="300"/>
        </a:spcBef>
        <a:spcAft>
          <a:spcPts val="0"/>
        </a:spcAft>
        <a:buClrTx/>
        <a:buSzTx/>
        <a:buFontTx/>
        <a:buNone/>
        <a:defRPr sz="1600" b="0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4pPr>
      <a:lvl5pPr marL="0" marR="0" indent="1828800" algn="l" defTabSz="457200" rtl="0" latinLnBrk="0">
        <a:lnSpc>
          <a:spcPct val="100000"/>
        </a:lnSpc>
        <a:spcBef>
          <a:spcPts val="300"/>
        </a:spcBef>
        <a:spcAft>
          <a:spcPts val="0"/>
        </a:spcAft>
        <a:buClrTx/>
        <a:buSzTx/>
        <a:buFontTx/>
        <a:buNone/>
        <a:defRPr sz="1600" b="0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5pPr>
      <a:lvl6pPr marL="2468880" marR="0" indent="-182880" algn="l" defTabSz="457200" rtl="0" latinLnBrk="0">
        <a:lnSpc>
          <a:spcPct val="10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defRPr sz="1600" b="0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6pPr>
      <a:lvl7pPr marL="2926080" marR="0" indent="-182880" algn="l" defTabSz="457200" rtl="0" latinLnBrk="0">
        <a:lnSpc>
          <a:spcPct val="10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defRPr sz="1600" b="0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7pPr>
      <a:lvl8pPr marL="3383280" marR="0" indent="-182880" algn="l" defTabSz="457200" rtl="0" latinLnBrk="0">
        <a:lnSpc>
          <a:spcPct val="10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defRPr sz="1600" b="0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8pPr>
      <a:lvl9pPr marL="3840480" marR="0" indent="-182880" algn="l" defTabSz="457200" rtl="0" latinLnBrk="0">
        <a:lnSpc>
          <a:spcPct val="10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defRPr sz="1600" b="0" i="0" u="none" strike="noStrike" cap="none" spc="0" baseline="0">
          <a:solidFill>
            <a:srgbClr val="000000"/>
          </a:solidFill>
          <a:uFillTx/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 panose="020F050202020403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 bwMode="auto">
          <a:xfrm>
            <a:off x="425302" y="1319888"/>
            <a:ext cx="8304027" cy="109370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algn="ctr"/>
            <a:r>
              <a:rPr lang="zh-CN" altLang="en-US" sz="2800" dirty="0" smtClean="0"/>
              <a:t>假期业务流程介绍</a:t>
            </a:r>
            <a:endParaRPr lang="en-US" altLang="zh-CN" sz="2800" dirty="0"/>
          </a:p>
        </p:txBody>
      </p:sp>
      <p:sp>
        <p:nvSpPr>
          <p:cNvPr id="5" name="Text Placeholder 4"/>
          <p:cNvSpPr txBox="1"/>
          <p:nvPr/>
        </p:nvSpPr>
        <p:spPr bwMode="auto">
          <a:xfrm>
            <a:off x="755576" y="3219822"/>
            <a:ext cx="3593023" cy="557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>
            <a:normAutofit fontScale="85000" lnSpcReduction="20000"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1000" b="0" i="0" kern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b="0" i="0" kern="1200">
                <a:solidFill>
                  <a:schemeClr val="tx1"/>
                </a:solidFill>
                <a:latin typeface="Arial" panose="020B0604020202020204"/>
                <a:ea typeface="+mn-ea"/>
                <a:cs typeface="Arial" panose="020B0604020202020204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b="0" i="0" kern="1200">
                <a:solidFill>
                  <a:schemeClr val="tx1"/>
                </a:solidFill>
                <a:latin typeface="Arial" panose="020B0604020202020204"/>
                <a:ea typeface="+mn-ea"/>
                <a:cs typeface="Arial" panose="020B0604020202020204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b="0" i="0" kern="1200">
                <a:solidFill>
                  <a:schemeClr val="tx1"/>
                </a:solidFill>
                <a:latin typeface="Arial" panose="020B0604020202020204"/>
                <a:ea typeface="+mn-ea"/>
                <a:cs typeface="Arial" panose="020B0604020202020204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b="0" i="0" kern="1200">
                <a:solidFill>
                  <a:schemeClr val="tx1"/>
                </a:solidFill>
                <a:latin typeface="Arial" panose="020B0604020202020204"/>
                <a:ea typeface="+mn-ea"/>
                <a:cs typeface="Arial" panose="020B0604020202020204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0" hangingPunct="0">
              <a:lnSpc>
                <a:spcPct val="120000"/>
              </a:lnSpc>
              <a:buClr>
                <a:srgbClr val="003399"/>
              </a:buClr>
              <a:buSzPct val="80000"/>
            </a:pPr>
            <a:r>
              <a:rPr lang="zh-CN" altLang="en-US" sz="1200" dirty="0">
                <a:solidFill>
                  <a:srgbClr val="FFFFFF"/>
                </a:solidFill>
              </a:rPr>
              <a:t>牛鑫</a:t>
            </a:r>
            <a:endParaRPr lang="en-US" altLang="zh-CN" sz="1200" dirty="0" smtClean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ctr" eaLnBrk="0" hangingPunct="0">
              <a:lnSpc>
                <a:spcPct val="120000"/>
              </a:lnSpc>
              <a:buClr>
                <a:srgbClr val="003399"/>
              </a:buClr>
              <a:buSzPct val="80000"/>
            </a:pPr>
            <a:r>
              <a:rPr lang="zh-CN" altLang="en-US" sz="12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考勤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管理系统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部</a:t>
            </a:r>
            <a:endParaRPr lang="en-US" altLang="zh-CN" sz="1200" dirty="0" smtClean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ctr" eaLnBrk="0" hangingPunct="0">
              <a:lnSpc>
                <a:spcPct val="120000"/>
              </a:lnSpc>
              <a:buClr>
                <a:srgbClr val="003399"/>
              </a:buClr>
              <a:buSzPct val="80000"/>
            </a:pPr>
            <a:r>
              <a:rPr lang="en-US" altLang="zh-CN" sz="1200" dirty="0" smtClean="0">
                <a:solidFill>
                  <a:srgbClr val="FFFFFF"/>
                </a:solidFill>
              </a:rPr>
              <a:t>2022-05-12</a:t>
            </a:r>
            <a:endParaRPr lang="zh-CN" altLang="en-US" sz="12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前置假的应用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296025" y="831068"/>
            <a:ext cx="295465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提交生效一个事假的请假</a:t>
            </a:r>
            <a:endParaRPr lang="en-US" altLang="zh-CN" dirty="0" smtClean="0"/>
          </a:p>
          <a:p>
            <a:r>
              <a:rPr lang="zh-CN" altLang="en-US" dirty="0" smtClean="0"/>
              <a:t>单，请假</a:t>
            </a:r>
            <a:r>
              <a:rPr lang="en-US" altLang="zh-CN" dirty="0" smtClean="0"/>
              <a:t>2</a:t>
            </a:r>
            <a:r>
              <a:rPr lang="zh-CN" altLang="en-US" dirty="0" smtClean="0"/>
              <a:t>天。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结果会提示年假还有额度，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请先休前置假。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999257"/>
            <a:ext cx="4053346" cy="195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785896"/>
            <a:ext cx="6219825" cy="2213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181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前置假的应用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01" y="525235"/>
            <a:ext cx="7423299" cy="305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15200" y="1200150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先休三天年假，</a:t>
            </a:r>
            <a:endParaRPr lang="en-US" altLang="zh-CN" dirty="0" smtClean="0"/>
          </a:p>
          <a:p>
            <a:r>
              <a:rPr lang="zh-CN" altLang="en-US" dirty="0" smtClean="0"/>
              <a:t>计算结果为年假</a:t>
            </a:r>
            <a:endParaRPr lang="en-US" altLang="zh-CN" dirty="0" smtClean="0"/>
          </a:p>
          <a:p>
            <a:r>
              <a:rPr lang="zh-CN" altLang="en-US" dirty="0" smtClean="0"/>
              <a:t>剩余额度为</a:t>
            </a:r>
            <a:r>
              <a:rPr lang="en-US" altLang="zh-CN" dirty="0" smtClean="0"/>
              <a:t>0</a:t>
            </a:r>
            <a:r>
              <a:rPr lang="zh-CN" altLang="en-US" dirty="0" smtClean="0"/>
              <a:t>天</a:t>
            </a:r>
            <a:endParaRPr lang="zh-CN" alt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620" y="3391433"/>
            <a:ext cx="6336090" cy="1752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896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前置假的应用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442200" y="525234"/>
            <a:ext cx="18004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再次去请</a:t>
            </a:r>
            <a:r>
              <a:rPr lang="zh-CN" altLang="en-US" dirty="0" smtClean="0"/>
              <a:t>事假，</a:t>
            </a:r>
            <a:endParaRPr lang="en-US" altLang="zh-CN" dirty="0" smtClean="0"/>
          </a:p>
          <a:p>
            <a:r>
              <a:rPr lang="zh-CN" altLang="en-US" dirty="0" smtClean="0"/>
              <a:t>这个时候扣减</a:t>
            </a:r>
            <a:endParaRPr lang="en-US" altLang="zh-CN" dirty="0" smtClean="0"/>
          </a:p>
          <a:p>
            <a:r>
              <a:rPr lang="zh-CN" altLang="en-US" dirty="0" smtClean="0"/>
              <a:t>的就是事假额</a:t>
            </a:r>
            <a:endParaRPr lang="en-US" altLang="zh-CN" dirty="0" smtClean="0"/>
          </a:p>
          <a:p>
            <a:r>
              <a:rPr lang="zh-CN" altLang="en-US" dirty="0" smtClean="0"/>
              <a:t>度。剩余事假额</a:t>
            </a:r>
            <a:endParaRPr lang="en-US" altLang="zh-CN" dirty="0" smtClean="0"/>
          </a:p>
          <a:p>
            <a:r>
              <a:rPr lang="zh-CN" altLang="en-US" dirty="0" smtClean="0"/>
              <a:t>度</a:t>
            </a:r>
            <a:r>
              <a:rPr lang="en-US" altLang="zh-CN" dirty="0" smtClean="0"/>
              <a:t>3</a:t>
            </a:r>
            <a:r>
              <a:rPr lang="zh-CN" altLang="en-US" dirty="0" smtClean="0"/>
              <a:t>天。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257550"/>
            <a:ext cx="6400800" cy="173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6" y="617839"/>
            <a:ext cx="725805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069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sz="3200" dirty="0" smtClean="0"/>
              <a:t>基本额度规则设置以及折算方法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8598730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额度规则设置详解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674965"/>
            <a:ext cx="3033712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+mn-ea"/>
              </a:rPr>
              <a:t>计算标准：</a:t>
            </a:r>
            <a:endParaRPr lang="en-US" altLang="zh-CN" sz="14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+mn-ea"/>
              </a:rPr>
              <a:t>有</a:t>
            </a:r>
            <a:r>
              <a:rPr lang="zh-CN" altLang="en-US" sz="1400" dirty="0">
                <a:latin typeface="+mn-ea"/>
              </a:rPr>
              <a:t>工龄、司龄、二者优先取大的选择。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+mn-ea"/>
              </a:rPr>
              <a:t>a</a:t>
            </a:r>
            <a:r>
              <a:rPr lang="zh-CN" altLang="en-US" sz="1400" dirty="0">
                <a:latin typeface="+mn-ea"/>
              </a:rPr>
              <a:t>工龄：系统按照</a:t>
            </a:r>
            <a:r>
              <a:rPr lang="zh-CN" altLang="en-US" sz="1400" dirty="0" smtClean="0">
                <a:latin typeface="+mn-ea"/>
              </a:rPr>
              <a:t>员工工作年限信息中</a:t>
            </a:r>
            <a:r>
              <a:rPr lang="en-US" altLang="zh-CN" sz="1400" dirty="0">
                <a:latin typeface="+mn-ea"/>
              </a:rPr>
              <a:t>【</a:t>
            </a:r>
            <a:r>
              <a:rPr lang="zh-CN" altLang="en-US" sz="1400" dirty="0">
                <a:latin typeface="+mn-ea"/>
              </a:rPr>
              <a:t>参加工作日期</a:t>
            </a:r>
            <a:r>
              <a:rPr lang="en-US" altLang="zh-CN" sz="1400" dirty="0">
                <a:latin typeface="+mn-ea"/>
              </a:rPr>
              <a:t>】</a:t>
            </a:r>
            <a:r>
              <a:rPr lang="zh-CN" altLang="en-US" sz="1400" dirty="0">
                <a:latin typeface="+mn-ea"/>
              </a:rPr>
              <a:t>计算工龄；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+mn-ea"/>
              </a:rPr>
              <a:t>b</a:t>
            </a:r>
            <a:r>
              <a:rPr lang="zh-CN" altLang="en-US" sz="1400" dirty="0">
                <a:latin typeface="+mn-ea"/>
              </a:rPr>
              <a:t>司龄：系统按照“起始日期计算基准”参数的选择，计算司龄，可按入集团日期计算，或者按入公司日期计算，或者按入职日期计算；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+mn-ea"/>
              </a:rPr>
              <a:t>c</a:t>
            </a:r>
            <a:r>
              <a:rPr lang="zh-CN" altLang="en-US" sz="1400" dirty="0">
                <a:latin typeface="+mn-ea"/>
              </a:rPr>
              <a:t>二者优先取大：取</a:t>
            </a:r>
            <a:r>
              <a:rPr lang="en-US" altLang="zh-CN" sz="1400" dirty="0">
                <a:latin typeface="+mn-ea"/>
              </a:rPr>
              <a:t>[</a:t>
            </a:r>
            <a:r>
              <a:rPr lang="zh-CN" altLang="en-US" sz="1400" dirty="0">
                <a:latin typeface="+mn-ea"/>
              </a:rPr>
              <a:t>按工龄计算出的额度</a:t>
            </a:r>
            <a:r>
              <a:rPr lang="en-US" altLang="zh-CN" sz="1400" dirty="0">
                <a:latin typeface="+mn-ea"/>
              </a:rPr>
              <a:t>]</a:t>
            </a:r>
            <a:r>
              <a:rPr lang="zh-CN" altLang="en-US" sz="1400" dirty="0">
                <a:latin typeface="+mn-ea"/>
              </a:rPr>
              <a:t>和</a:t>
            </a:r>
            <a:r>
              <a:rPr lang="en-US" altLang="zh-CN" sz="1400" dirty="0">
                <a:latin typeface="+mn-ea"/>
              </a:rPr>
              <a:t>[</a:t>
            </a:r>
            <a:r>
              <a:rPr lang="zh-CN" altLang="en-US" sz="1400" dirty="0">
                <a:latin typeface="+mn-ea"/>
              </a:rPr>
              <a:t>按司龄计算出的额度</a:t>
            </a:r>
            <a:r>
              <a:rPr lang="en-US" altLang="zh-CN" sz="1400" dirty="0">
                <a:latin typeface="+mn-ea"/>
              </a:rPr>
              <a:t>]</a:t>
            </a:r>
            <a:r>
              <a:rPr lang="zh-CN" altLang="en-US" sz="1400" dirty="0">
                <a:latin typeface="+mn-ea"/>
              </a:rPr>
              <a:t>中的较大</a:t>
            </a:r>
            <a:r>
              <a:rPr lang="zh-CN" altLang="en-US" sz="1400" dirty="0" smtClean="0">
                <a:latin typeface="+mn-ea"/>
              </a:rPr>
              <a:t>者。</a:t>
            </a:r>
            <a:endParaRPr lang="en-US" altLang="zh-CN" sz="1400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1200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latin typeface="+mn-ea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742950"/>
            <a:ext cx="5489172" cy="3739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32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额度规则设置详解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81000" y="666750"/>
            <a:ext cx="30337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 smtClean="0">
                <a:latin typeface="+mn-ea"/>
              </a:rPr>
              <a:t>“</a:t>
            </a:r>
            <a:r>
              <a:rPr lang="zh-CN" altLang="en-US" sz="1400" b="1" dirty="0" smtClean="0">
                <a:latin typeface="+mn-ea"/>
              </a:rPr>
              <a:t>工龄</a:t>
            </a:r>
            <a:r>
              <a:rPr lang="zh-CN" altLang="en-US" sz="1400" b="1" dirty="0">
                <a:latin typeface="+mn-ea"/>
              </a:rPr>
              <a:t>调整</a:t>
            </a:r>
            <a:r>
              <a:rPr lang="zh-CN" altLang="en-US" sz="1400" b="1" dirty="0" smtClean="0">
                <a:latin typeface="+mn-ea"/>
              </a:rPr>
              <a:t>值</a:t>
            </a:r>
            <a:r>
              <a:rPr lang="en-US" altLang="zh-CN" sz="1400" b="1" dirty="0" smtClean="0">
                <a:latin typeface="+mn-ea"/>
              </a:rPr>
              <a:t>”</a:t>
            </a:r>
            <a:r>
              <a:rPr lang="zh-CN" altLang="en-US" sz="1400" b="1" dirty="0" smtClean="0">
                <a:latin typeface="+mn-ea"/>
              </a:rPr>
              <a:t>参与工龄计算示例：</a:t>
            </a:r>
            <a:endParaRPr lang="en-US" altLang="zh-CN" sz="14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+mn-ea"/>
              </a:rPr>
              <a:t>计算</a:t>
            </a:r>
            <a:r>
              <a:rPr lang="en-US" altLang="zh-CN" sz="1400" dirty="0" smtClean="0">
                <a:latin typeface="+mn-ea"/>
              </a:rPr>
              <a:t>2019</a:t>
            </a:r>
            <a:r>
              <a:rPr lang="zh-CN" altLang="en-US" sz="1400" dirty="0" smtClean="0">
                <a:latin typeface="+mn-ea"/>
              </a:rPr>
              <a:t>年额度，是先</a:t>
            </a:r>
            <a:r>
              <a:rPr lang="zh-CN" altLang="en-US" sz="1400" dirty="0">
                <a:latin typeface="+mn-ea"/>
              </a:rPr>
              <a:t>拿头</a:t>
            </a:r>
            <a:r>
              <a:rPr lang="en-US" altLang="zh-CN" sz="1400" dirty="0" smtClean="0">
                <a:latin typeface="+mn-ea"/>
              </a:rPr>
              <a:t>2019.01.01</a:t>
            </a:r>
            <a:r>
              <a:rPr lang="zh-CN" altLang="en-US" sz="1400" dirty="0">
                <a:latin typeface="+mn-ea"/>
              </a:rPr>
              <a:t>减去参加工作日期</a:t>
            </a:r>
            <a:r>
              <a:rPr lang="en-US" altLang="zh-CN" sz="1400" dirty="0" smtClean="0">
                <a:latin typeface="+mn-ea"/>
              </a:rPr>
              <a:t>2015.12.01</a:t>
            </a:r>
            <a:r>
              <a:rPr lang="zh-CN" altLang="en-US" sz="1400" dirty="0">
                <a:latin typeface="+mn-ea"/>
              </a:rPr>
              <a:t>，得出一个工龄，再减去调整值</a:t>
            </a:r>
            <a:r>
              <a:rPr lang="en-US" altLang="zh-CN" sz="1400" dirty="0">
                <a:latin typeface="+mn-ea"/>
              </a:rPr>
              <a:t>2.5</a:t>
            </a:r>
            <a:r>
              <a:rPr lang="zh-CN" altLang="en-US" sz="1400" dirty="0">
                <a:latin typeface="+mn-ea"/>
              </a:rPr>
              <a:t>，得到一个</a:t>
            </a:r>
            <a:r>
              <a:rPr lang="zh-CN" altLang="en-US" sz="1400" dirty="0" smtClean="0">
                <a:latin typeface="+mn-ea"/>
              </a:rPr>
              <a:t>工龄</a:t>
            </a:r>
            <a:r>
              <a:rPr lang="en-US" altLang="zh-CN" sz="1400" dirty="0" smtClean="0">
                <a:latin typeface="+mn-ea"/>
              </a:rPr>
              <a:t>a</a:t>
            </a:r>
            <a:r>
              <a:rPr lang="zh-CN" altLang="en-US" sz="1400" dirty="0" smtClean="0">
                <a:latin typeface="+mn-ea"/>
              </a:rPr>
              <a:t>，落</a:t>
            </a:r>
            <a:r>
              <a:rPr lang="zh-CN" altLang="en-US" sz="1400" dirty="0">
                <a:latin typeface="+mn-ea"/>
              </a:rPr>
              <a:t>在了第一个</a:t>
            </a:r>
            <a:r>
              <a:rPr lang="zh-CN" altLang="en-US" sz="1400" dirty="0" smtClean="0">
                <a:latin typeface="+mn-ea"/>
              </a:rPr>
              <a:t>额度值是</a:t>
            </a:r>
            <a:r>
              <a:rPr lang="en-US" altLang="zh-CN" sz="1400" dirty="0">
                <a:latin typeface="+mn-ea"/>
              </a:rPr>
              <a:t>0</a:t>
            </a:r>
            <a:r>
              <a:rPr lang="zh-CN" altLang="en-US" sz="1400" dirty="0">
                <a:latin typeface="+mn-ea"/>
              </a:rPr>
              <a:t>的区间；再用尾</a:t>
            </a:r>
            <a:r>
              <a:rPr lang="en-US" altLang="zh-CN" sz="1400" dirty="0" smtClean="0">
                <a:latin typeface="+mn-ea"/>
              </a:rPr>
              <a:t>2019.12.31</a:t>
            </a:r>
            <a:r>
              <a:rPr lang="zh-CN" altLang="en-US" sz="1400" dirty="0">
                <a:latin typeface="+mn-ea"/>
              </a:rPr>
              <a:t>减去参加工作日期</a:t>
            </a:r>
            <a:r>
              <a:rPr lang="en-US" altLang="zh-CN" sz="1400" dirty="0" smtClean="0">
                <a:latin typeface="+mn-ea"/>
              </a:rPr>
              <a:t>2015.12.01</a:t>
            </a:r>
            <a:r>
              <a:rPr lang="zh-CN" altLang="en-US" sz="1400" dirty="0">
                <a:latin typeface="+mn-ea"/>
              </a:rPr>
              <a:t>，得出一个工龄，再减去调整值</a:t>
            </a:r>
            <a:r>
              <a:rPr lang="en-US" altLang="zh-CN" sz="1400" dirty="0">
                <a:latin typeface="+mn-ea"/>
              </a:rPr>
              <a:t>2.5</a:t>
            </a:r>
            <a:r>
              <a:rPr lang="zh-CN" altLang="en-US" sz="1400" dirty="0">
                <a:latin typeface="+mn-ea"/>
              </a:rPr>
              <a:t>，得到一个</a:t>
            </a:r>
            <a:r>
              <a:rPr lang="zh-CN" altLang="en-US" sz="1400" dirty="0" smtClean="0">
                <a:latin typeface="+mn-ea"/>
              </a:rPr>
              <a:t>工龄</a:t>
            </a:r>
            <a:r>
              <a:rPr lang="en-US" altLang="zh-CN" sz="1400" dirty="0" smtClean="0">
                <a:latin typeface="+mn-ea"/>
              </a:rPr>
              <a:t>b</a:t>
            </a:r>
            <a:r>
              <a:rPr lang="zh-CN" altLang="en-US" sz="1400" dirty="0" smtClean="0">
                <a:latin typeface="+mn-ea"/>
              </a:rPr>
              <a:t>，</a:t>
            </a:r>
            <a:r>
              <a:rPr lang="zh-CN" altLang="en-US" sz="1400" dirty="0">
                <a:latin typeface="+mn-ea"/>
              </a:rPr>
              <a:t>落在了第二个</a:t>
            </a:r>
            <a:r>
              <a:rPr lang="zh-CN" altLang="en-US" sz="1400" dirty="0" smtClean="0">
                <a:latin typeface="+mn-ea"/>
              </a:rPr>
              <a:t>额度值是</a:t>
            </a:r>
            <a:r>
              <a:rPr lang="en-US" altLang="zh-CN" sz="1400" dirty="0">
                <a:latin typeface="+mn-ea"/>
              </a:rPr>
              <a:t>5</a:t>
            </a:r>
            <a:r>
              <a:rPr lang="zh-CN" altLang="en-US" sz="1400" dirty="0">
                <a:latin typeface="+mn-ea"/>
              </a:rPr>
              <a:t>的区间。然后折算，此时</a:t>
            </a:r>
            <a:r>
              <a:rPr lang="zh-CN" altLang="en-US" sz="1400" dirty="0" smtClean="0">
                <a:latin typeface="+mn-ea"/>
              </a:rPr>
              <a:t>折算是</a:t>
            </a:r>
            <a:r>
              <a:rPr lang="zh-CN" altLang="en-US" sz="1400" dirty="0">
                <a:latin typeface="+mn-ea"/>
              </a:rPr>
              <a:t>拿</a:t>
            </a:r>
            <a:r>
              <a:rPr lang="en-US" altLang="zh-CN" sz="1400" dirty="0" smtClean="0">
                <a:latin typeface="+mn-ea"/>
              </a:rPr>
              <a:t>2019.12.01</a:t>
            </a:r>
            <a:r>
              <a:rPr lang="zh-CN" altLang="en-US" sz="1400" dirty="0">
                <a:latin typeface="+mn-ea"/>
              </a:rPr>
              <a:t>折算的</a:t>
            </a:r>
            <a:r>
              <a:rPr lang="zh-CN" altLang="en-US" sz="1400" dirty="0" smtClean="0">
                <a:latin typeface="+mn-ea"/>
              </a:rPr>
              <a:t>，约为（</a:t>
            </a:r>
            <a:r>
              <a:rPr lang="en-US" altLang="zh-CN" sz="1400" dirty="0" smtClean="0">
                <a:latin typeface="+mn-ea"/>
              </a:rPr>
              <a:t>334/365</a:t>
            </a:r>
            <a:r>
              <a:rPr lang="zh-CN" altLang="en-US" sz="1400" dirty="0" smtClean="0">
                <a:latin typeface="+mn-ea"/>
              </a:rPr>
              <a:t>）*</a:t>
            </a:r>
            <a:r>
              <a:rPr lang="en-US" altLang="zh-CN" sz="1400" dirty="0" smtClean="0">
                <a:latin typeface="+mn-ea"/>
              </a:rPr>
              <a:t>0 +</a:t>
            </a:r>
            <a:r>
              <a:rPr lang="zh-CN" altLang="en-US" sz="1400" dirty="0" smtClean="0">
                <a:latin typeface="+mn-ea"/>
              </a:rPr>
              <a:t>（</a:t>
            </a:r>
            <a:r>
              <a:rPr lang="en-US" altLang="zh-CN" sz="1400" dirty="0">
                <a:latin typeface="+mn-ea"/>
              </a:rPr>
              <a:t>31/365</a:t>
            </a:r>
            <a:r>
              <a:rPr lang="zh-CN" altLang="en-US" sz="1400" dirty="0">
                <a:latin typeface="+mn-ea"/>
              </a:rPr>
              <a:t>）*</a:t>
            </a:r>
            <a:r>
              <a:rPr lang="en-US" altLang="zh-CN" sz="1400" dirty="0" smtClean="0">
                <a:latin typeface="+mn-ea"/>
              </a:rPr>
              <a:t>5</a:t>
            </a:r>
            <a:endParaRPr lang="en-US" altLang="zh-CN" sz="1400" dirty="0">
              <a:latin typeface="+mn-ea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779764"/>
            <a:ext cx="5570582" cy="4077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229099"/>
            <a:ext cx="514680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512" y="2114550"/>
            <a:ext cx="4967288" cy="1409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28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额度规则设置详解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81000" y="666750"/>
            <a:ext cx="853440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+mn-ea"/>
              </a:rPr>
              <a:t>折算</a:t>
            </a:r>
            <a:r>
              <a:rPr lang="zh-CN" altLang="en-US" sz="1400" b="1" dirty="0">
                <a:latin typeface="+mn-ea"/>
              </a:rPr>
              <a:t>方式：</a:t>
            </a:r>
            <a:endParaRPr lang="en-US" altLang="zh-CN" sz="14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+mn-ea"/>
              </a:rPr>
              <a:t>有</a:t>
            </a:r>
            <a:r>
              <a:rPr lang="zh-CN" altLang="en-US" sz="1400" dirty="0">
                <a:latin typeface="+mn-ea"/>
              </a:rPr>
              <a:t>天、月、年、不折算可以选择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latin typeface="+mn-ea"/>
              </a:rPr>
              <a:t>示例：假设员工</a:t>
            </a:r>
            <a:r>
              <a:rPr lang="en-US" altLang="zh-CN" sz="1400" b="1" dirty="0">
                <a:latin typeface="+mn-ea"/>
              </a:rPr>
              <a:t>2017-06-30</a:t>
            </a:r>
            <a:r>
              <a:rPr lang="zh-CN" altLang="en-US" sz="1400" b="1" dirty="0">
                <a:latin typeface="+mn-ea"/>
              </a:rPr>
              <a:t>入职，按司龄计算，</a:t>
            </a:r>
            <a:r>
              <a:rPr lang="en-US" altLang="zh-CN" sz="1400" b="1" dirty="0">
                <a:latin typeface="+mn-ea"/>
              </a:rPr>
              <a:t>0~1</a:t>
            </a:r>
            <a:r>
              <a:rPr lang="zh-CN" altLang="en-US" sz="1400" b="1" dirty="0">
                <a:latin typeface="+mn-ea"/>
              </a:rPr>
              <a:t>年</a:t>
            </a:r>
            <a:r>
              <a:rPr lang="en-US" altLang="zh-CN" sz="1400" b="1" dirty="0">
                <a:latin typeface="+mn-ea"/>
              </a:rPr>
              <a:t>(</a:t>
            </a:r>
            <a:r>
              <a:rPr lang="zh-CN" altLang="en-US" sz="1400" b="1" dirty="0">
                <a:latin typeface="+mn-ea"/>
              </a:rPr>
              <a:t>含等号</a:t>
            </a:r>
            <a:r>
              <a:rPr lang="en-US" altLang="zh-CN" sz="1400" b="1" dirty="0">
                <a:latin typeface="+mn-ea"/>
              </a:rPr>
              <a:t>)</a:t>
            </a:r>
            <a:r>
              <a:rPr lang="zh-CN" altLang="en-US" sz="1400" b="1" dirty="0">
                <a:latin typeface="+mn-ea"/>
              </a:rPr>
              <a:t>额度</a:t>
            </a:r>
            <a:r>
              <a:rPr lang="en-US" altLang="zh-CN" sz="1400" b="1" dirty="0">
                <a:latin typeface="+mn-ea"/>
              </a:rPr>
              <a:t>0</a:t>
            </a:r>
            <a:r>
              <a:rPr lang="zh-CN" altLang="en-US" sz="1400" b="1" dirty="0">
                <a:latin typeface="+mn-ea"/>
              </a:rPr>
              <a:t>天，</a:t>
            </a:r>
            <a:r>
              <a:rPr lang="en-US" altLang="zh-CN" sz="1400" b="1" dirty="0">
                <a:latin typeface="+mn-ea"/>
              </a:rPr>
              <a:t>1~5</a:t>
            </a:r>
            <a:r>
              <a:rPr lang="zh-CN" altLang="en-US" sz="1400" b="1" dirty="0">
                <a:latin typeface="+mn-ea"/>
              </a:rPr>
              <a:t>年额度</a:t>
            </a:r>
            <a:r>
              <a:rPr lang="en-US" altLang="zh-CN" sz="1400" b="1" dirty="0">
                <a:latin typeface="+mn-ea"/>
              </a:rPr>
              <a:t>5</a:t>
            </a:r>
            <a:r>
              <a:rPr lang="zh-CN" altLang="en-US" sz="1400" b="1" dirty="0">
                <a:latin typeface="+mn-ea"/>
              </a:rPr>
              <a:t>天，那么该员工</a:t>
            </a:r>
            <a:r>
              <a:rPr lang="en-US" altLang="zh-CN" sz="1400" b="1" dirty="0">
                <a:latin typeface="+mn-ea"/>
              </a:rPr>
              <a:t>2017</a:t>
            </a:r>
            <a:r>
              <a:rPr lang="zh-CN" altLang="en-US" sz="1400" b="1" dirty="0">
                <a:latin typeface="+mn-ea"/>
              </a:rPr>
              <a:t>年额度为</a:t>
            </a:r>
            <a:r>
              <a:rPr lang="en-US" altLang="zh-CN" sz="1400" b="1" dirty="0">
                <a:latin typeface="+mn-ea"/>
              </a:rPr>
              <a:t>0</a:t>
            </a:r>
            <a:r>
              <a:rPr lang="zh-CN" altLang="en-US" sz="1400" b="1" dirty="0">
                <a:latin typeface="+mn-ea"/>
              </a:rPr>
              <a:t>，</a:t>
            </a:r>
            <a:r>
              <a:rPr lang="en-US" altLang="zh-CN" sz="1400" b="1" dirty="0">
                <a:latin typeface="+mn-ea"/>
              </a:rPr>
              <a:t>2018</a:t>
            </a:r>
            <a:r>
              <a:rPr lang="zh-CN" altLang="en-US" sz="1400" b="1" dirty="0">
                <a:latin typeface="+mn-ea"/>
              </a:rPr>
              <a:t>年的额度为多少呢？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+mn-ea"/>
              </a:rPr>
              <a:t>a</a:t>
            </a:r>
            <a:r>
              <a:rPr lang="zh-CN" altLang="en-US" sz="1400" dirty="0">
                <a:latin typeface="+mn-ea"/>
              </a:rPr>
              <a:t>如果是按“天”折算：小于等于</a:t>
            </a:r>
            <a:r>
              <a:rPr lang="en-US" altLang="zh-CN" sz="1400" dirty="0">
                <a:latin typeface="+mn-ea"/>
              </a:rPr>
              <a:t>1</a:t>
            </a:r>
            <a:r>
              <a:rPr lang="zh-CN" altLang="en-US" sz="1400" dirty="0">
                <a:latin typeface="+mn-ea"/>
              </a:rPr>
              <a:t>年（第</a:t>
            </a:r>
            <a:r>
              <a:rPr lang="en-US" altLang="zh-CN" sz="1400" dirty="0">
                <a:latin typeface="+mn-ea"/>
              </a:rPr>
              <a:t>365</a:t>
            </a:r>
            <a:r>
              <a:rPr lang="zh-CN" altLang="en-US" sz="1400" dirty="0">
                <a:latin typeface="+mn-ea"/>
              </a:rPr>
              <a:t>天是</a:t>
            </a:r>
            <a:r>
              <a:rPr lang="en-US" altLang="zh-CN" sz="1400" dirty="0">
                <a:latin typeface="+mn-ea"/>
              </a:rPr>
              <a:t>2018-06-29</a:t>
            </a:r>
            <a:r>
              <a:rPr lang="zh-CN" altLang="en-US" sz="1400" dirty="0">
                <a:latin typeface="+mn-ea"/>
              </a:rPr>
              <a:t>）是</a:t>
            </a:r>
            <a:r>
              <a:rPr lang="en-US" altLang="zh-CN" sz="1400" dirty="0">
                <a:latin typeface="+mn-ea"/>
              </a:rPr>
              <a:t>0</a:t>
            </a:r>
            <a:r>
              <a:rPr lang="zh-CN" altLang="en-US" sz="1400" dirty="0">
                <a:latin typeface="+mn-ea"/>
              </a:rPr>
              <a:t>天，之后则开始有额度，按天折算，有额度的天数是</a:t>
            </a:r>
            <a:r>
              <a:rPr lang="en-US" altLang="zh-CN" sz="1400" dirty="0">
                <a:latin typeface="+mn-ea"/>
              </a:rPr>
              <a:t>2018-06-30~2018-12-31</a:t>
            </a:r>
            <a:r>
              <a:rPr lang="zh-CN" altLang="en-US" sz="1400" dirty="0">
                <a:latin typeface="+mn-ea"/>
              </a:rPr>
              <a:t>共</a:t>
            </a:r>
            <a:r>
              <a:rPr lang="en-US" altLang="zh-CN" sz="1400" dirty="0">
                <a:latin typeface="+mn-ea"/>
              </a:rPr>
              <a:t>185</a:t>
            </a:r>
            <a:r>
              <a:rPr lang="zh-CN" altLang="en-US" sz="1400" dirty="0">
                <a:latin typeface="+mn-ea"/>
              </a:rPr>
              <a:t>天，额度为</a:t>
            </a:r>
            <a:r>
              <a:rPr lang="en-US" altLang="zh-CN" sz="1400" dirty="0">
                <a:latin typeface="+mn-ea"/>
              </a:rPr>
              <a:t>(185/365)*5=2.5</a:t>
            </a:r>
            <a:r>
              <a:rPr lang="zh-CN" altLang="en-US" sz="1400" dirty="0">
                <a:latin typeface="+mn-ea"/>
              </a:rPr>
              <a:t>天。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+mn-ea"/>
              </a:rPr>
              <a:t>b</a:t>
            </a:r>
            <a:r>
              <a:rPr lang="zh-CN" altLang="en-US" sz="1400" dirty="0">
                <a:latin typeface="+mn-ea"/>
              </a:rPr>
              <a:t>如果是按“月”折算：小于等于</a:t>
            </a:r>
            <a:r>
              <a:rPr lang="en-US" altLang="zh-CN" sz="1400" dirty="0">
                <a:latin typeface="+mn-ea"/>
              </a:rPr>
              <a:t>1</a:t>
            </a:r>
            <a:r>
              <a:rPr lang="zh-CN" altLang="en-US" sz="1400" dirty="0">
                <a:latin typeface="+mn-ea"/>
              </a:rPr>
              <a:t>年（第</a:t>
            </a:r>
            <a:r>
              <a:rPr lang="en-US" altLang="zh-CN" sz="1400" dirty="0">
                <a:latin typeface="+mn-ea"/>
              </a:rPr>
              <a:t>12</a:t>
            </a:r>
            <a:r>
              <a:rPr lang="zh-CN" altLang="en-US" sz="1400" dirty="0">
                <a:latin typeface="+mn-ea"/>
              </a:rPr>
              <a:t>月是</a:t>
            </a:r>
            <a:r>
              <a:rPr lang="en-US" altLang="zh-CN" sz="1400" dirty="0">
                <a:latin typeface="+mn-ea"/>
              </a:rPr>
              <a:t>2018-05</a:t>
            </a:r>
            <a:r>
              <a:rPr lang="zh-CN" altLang="en-US" sz="1400" dirty="0">
                <a:latin typeface="+mn-ea"/>
              </a:rPr>
              <a:t>）是</a:t>
            </a:r>
            <a:r>
              <a:rPr lang="en-US" altLang="zh-CN" sz="1400" dirty="0">
                <a:latin typeface="+mn-ea"/>
              </a:rPr>
              <a:t>0</a:t>
            </a:r>
            <a:r>
              <a:rPr lang="zh-CN" altLang="en-US" sz="1400" dirty="0">
                <a:latin typeface="+mn-ea"/>
              </a:rPr>
              <a:t>天，之后则开始有额度，按月折算，有额度的月数是</a:t>
            </a:r>
            <a:r>
              <a:rPr lang="en-US" altLang="zh-CN" sz="1400" dirty="0">
                <a:latin typeface="+mn-ea"/>
              </a:rPr>
              <a:t>2018-06~2018-12</a:t>
            </a:r>
            <a:r>
              <a:rPr lang="zh-CN" altLang="en-US" sz="1400" dirty="0">
                <a:latin typeface="+mn-ea"/>
              </a:rPr>
              <a:t>共</a:t>
            </a:r>
            <a:r>
              <a:rPr lang="en-US" altLang="zh-CN" sz="1400" dirty="0">
                <a:latin typeface="+mn-ea"/>
              </a:rPr>
              <a:t>7</a:t>
            </a:r>
            <a:r>
              <a:rPr lang="zh-CN" altLang="en-US" sz="1400" dirty="0">
                <a:latin typeface="+mn-ea"/>
              </a:rPr>
              <a:t>月，额度为</a:t>
            </a:r>
            <a:r>
              <a:rPr lang="en-US" altLang="zh-CN" sz="1400" dirty="0">
                <a:latin typeface="+mn-ea"/>
              </a:rPr>
              <a:t>(7/12)*5=2.9</a:t>
            </a:r>
            <a:r>
              <a:rPr lang="zh-CN" altLang="en-US" sz="1400" dirty="0">
                <a:latin typeface="+mn-ea"/>
              </a:rPr>
              <a:t>天。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+mn-ea"/>
              </a:rPr>
              <a:t>c</a:t>
            </a:r>
            <a:r>
              <a:rPr lang="zh-CN" altLang="en-US" sz="1400" dirty="0">
                <a:latin typeface="+mn-ea"/>
              </a:rPr>
              <a:t>如果是按“年”折算：则只要有一天在额度区间内，则就是满额度，所以</a:t>
            </a:r>
            <a:r>
              <a:rPr lang="en-US" altLang="zh-CN" sz="1400" dirty="0">
                <a:latin typeface="+mn-ea"/>
              </a:rPr>
              <a:t>2018</a:t>
            </a:r>
            <a:r>
              <a:rPr lang="zh-CN" altLang="en-US" sz="1400" dirty="0">
                <a:latin typeface="+mn-ea"/>
              </a:rPr>
              <a:t>年额度是</a:t>
            </a:r>
            <a:r>
              <a:rPr lang="en-US" altLang="zh-CN" sz="1400" dirty="0">
                <a:latin typeface="+mn-ea"/>
              </a:rPr>
              <a:t>5</a:t>
            </a:r>
            <a:r>
              <a:rPr lang="zh-CN" altLang="en-US" sz="1400" dirty="0">
                <a:latin typeface="+mn-ea"/>
              </a:rPr>
              <a:t>天。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+mn-ea"/>
              </a:rPr>
              <a:t>d</a:t>
            </a:r>
            <a:r>
              <a:rPr lang="zh-CN" altLang="en-US" sz="1400" dirty="0">
                <a:latin typeface="+mn-ea"/>
              </a:rPr>
              <a:t>如果是“不折算”：则在满一年之前都是</a:t>
            </a:r>
            <a:r>
              <a:rPr lang="en-US" altLang="zh-CN" sz="1400" dirty="0">
                <a:latin typeface="+mn-ea"/>
              </a:rPr>
              <a:t>0</a:t>
            </a:r>
            <a:r>
              <a:rPr lang="zh-CN" altLang="en-US" sz="1400" dirty="0">
                <a:latin typeface="+mn-ea"/>
              </a:rPr>
              <a:t>天，满一年那一天开始，额度变为</a:t>
            </a:r>
            <a:r>
              <a:rPr lang="en-US" altLang="zh-CN" sz="1400" dirty="0">
                <a:latin typeface="+mn-ea"/>
              </a:rPr>
              <a:t>5</a:t>
            </a:r>
            <a:r>
              <a:rPr lang="zh-CN" altLang="en-US" sz="1400" dirty="0">
                <a:latin typeface="+mn-ea"/>
              </a:rPr>
              <a:t>天。</a:t>
            </a:r>
          </a:p>
          <a:p>
            <a:pPr>
              <a:lnSpc>
                <a:spcPct val="150000"/>
              </a:lnSpc>
            </a:pPr>
            <a:endParaRPr lang="en-US" altLang="zh-CN" sz="1400" b="1" dirty="0" smtClean="0">
              <a:latin typeface="+mn-ea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123950"/>
            <a:ext cx="830782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017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额度规则设置详解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81000" y="666750"/>
            <a:ext cx="8534400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+mn-ea"/>
              </a:rPr>
              <a:t>起始</a:t>
            </a:r>
            <a:r>
              <a:rPr lang="zh-CN" altLang="en-US" sz="1400" b="1" dirty="0">
                <a:latin typeface="+mn-ea"/>
              </a:rPr>
              <a:t>日期计算基准：</a:t>
            </a:r>
            <a:endParaRPr lang="en-US" altLang="zh-CN" sz="1400" b="1" dirty="0" smtClean="0">
              <a:latin typeface="+mn-ea"/>
            </a:endParaRPr>
          </a:p>
          <a:p>
            <a:r>
              <a:rPr lang="zh-CN" altLang="zh-CN" sz="1400" dirty="0"/>
              <a:t>有首次入集团日期优先、入司日期优先、入职日期优先可选择。</a:t>
            </a:r>
          </a:p>
          <a:p>
            <a:r>
              <a:rPr lang="zh-CN" altLang="zh-CN" sz="1400" dirty="0"/>
              <a:t>计算标准选择“司龄”时，用于计算司龄；计算标准选择“工龄”，且首次工龄额度是否折算勾选时，用于判断在公司的时间，折算首次工龄的额度。</a:t>
            </a:r>
          </a:p>
          <a:p>
            <a:r>
              <a:rPr lang="en-US" altLang="zh-CN" sz="1400" dirty="0"/>
              <a:t>a</a:t>
            </a:r>
            <a:r>
              <a:rPr lang="zh-CN" altLang="zh-CN" sz="1400" dirty="0"/>
              <a:t>选择“首次入集团日期优先”时，若首次入集团日期为空，则再查找入司日期，入司日期为空时，则再查找入职日期。</a:t>
            </a:r>
          </a:p>
          <a:p>
            <a:r>
              <a:rPr lang="en-US" altLang="zh-CN" sz="1400" dirty="0"/>
              <a:t>b</a:t>
            </a:r>
            <a:r>
              <a:rPr lang="zh-CN" altLang="zh-CN" sz="1400" dirty="0"/>
              <a:t>选择“入司日期优先”时，若入司日期为空时，则再查找入职日期。</a:t>
            </a:r>
          </a:p>
          <a:p>
            <a:r>
              <a:rPr lang="en-US" altLang="zh-CN" sz="1400" dirty="0"/>
              <a:t>c</a:t>
            </a:r>
            <a:r>
              <a:rPr lang="zh-CN" altLang="zh-CN" sz="1400" dirty="0"/>
              <a:t>选择“入职日期优先”时，则直接查找入职日期</a:t>
            </a:r>
            <a:r>
              <a:rPr lang="zh-CN" altLang="zh-CN" sz="1400" dirty="0" smtClean="0"/>
              <a:t>。</a:t>
            </a:r>
            <a:endParaRPr lang="zh-CN" altLang="zh-CN" sz="1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81150"/>
            <a:ext cx="8458200" cy="3446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732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额度规则设置详解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81000" y="666750"/>
            <a:ext cx="85344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+mn-ea"/>
              </a:rPr>
              <a:t>基准</a:t>
            </a:r>
            <a:r>
              <a:rPr lang="zh-CN" altLang="en-US" sz="1400" b="1" dirty="0">
                <a:latin typeface="+mn-ea"/>
              </a:rPr>
              <a:t>方式：</a:t>
            </a:r>
            <a:endParaRPr lang="en-US" altLang="zh-CN" sz="1400" b="1" dirty="0" smtClean="0">
              <a:latin typeface="+mn-ea"/>
            </a:endParaRPr>
          </a:p>
          <a:p>
            <a:r>
              <a:rPr lang="zh-CN" altLang="en-US" sz="1400" dirty="0" smtClean="0"/>
              <a:t>有</a:t>
            </a:r>
            <a:r>
              <a:rPr lang="zh-CN" altLang="en-US" sz="1400" dirty="0"/>
              <a:t>自然年、雇佣日期可选择，控制生成额度周期的开始日期。</a:t>
            </a:r>
          </a:p>
          <a:p>
            <a:r>
              <a:rPr lang="en-US" altLang="zh-CN" sz="1400" dirty="0"/>
              <a:t>a</a:t>
            </a:r>
            <a:r>
              <a:rPr lang="zh-CN" altLang="en-US" sz="1400" dirty="0"/>
              <a:t>自然年，则额度周期是从</a:t>
            </a:r>
            <a:r>
              <a:rPr lang="en-US" altLang="zh-CN" sz="1400" dirty="0"/>
              <a:t>xxxx-01-01</a:t>
            </a:r>
            <a:r>
              <a:rPr lang="zh-CN" altLang="en-US" sz="1400" dirty="0"/>
              <a:t>开始。</a:t>
            </a:r>
          </a:p>
          <a:p>
            <a:r>
              <a:rPr lang="en-US" altLang="zh-CN" sz="1400" dirty="0"/>
              <a:t>b</a:t>
            </a:r>
            <a:r>
              <a:rPr lang="zh-CN" altLang="en-US" sz="1400" dirty="0"/>
              <a:t>雇佣日期，若入职日期是</a:t>
            </a:r>
            <a:r>
              <a:rPr lang="en-US" altLang="zh-CN" sz="1400" dirty="0"/>
              <a:t>xxxx-06-30</a:t>
            </a:r>
            <a:r>
              <a:rPr lang="zh-CN" altLang="en-US" sz="1400" dirty="0"/>
              <a:t>，则额度周期从</a:t>
            </a:r>
            <a:r>
              <a:rPr lang="en-US" altLang="zh-CN" sz="1400" dirty="0"/>
              <a:t>xxxx-06-30</a:t>
            </a:r>
            <a:r>
              <a:rPr lang="zh-CN" altLang="en-US" sz="1400" dirty="0"/>
              <a:t>开始。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08025"/>
            <a:ext cx="6077272" cy="327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55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额度规则设置详解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81000" y="666750"/>
            <a:ext cx="85344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+mn-ea"/>
              </a:rPr>
              <a:t>首</a:t>
            </a:r>
            <a:r>
              <a:rPr lang="zh-CN" altLang="en-US" sz="1400" b="1" dirty="0">
                <a:latin typeface="+mn-ea"/>
              </a:rPr>
              <a:t>年生效日期：</a:t>
            </a:r>
            <a:endParaRPr lang="en-US" altLang="zh-CN" sz="1400" b="1" dirty="0" smtClean="0">
              <a:latin typeface="+mn-ea"/>
            </a:endParaRPr>
          </a:p>
          <a:p>
            <a:r>
              <a:rPr lang="zh-CN" altLang="en-US" sz="1400" dirty="0"/>
              <a:t>控制首年额度什么时候生效可使用。</a:t>
            </a:r>
          </a:p>
          <a:p>
            <a:r>
              <a:rPr lang="zh-CN" altLang="en-US" sz="1400" dirty="0"/>
              <a:t>若入职首年计算额度，则有入职日期、试用期满、入职满一年、自定义可选；若入职满一年再计算额度，则首年生效日期就是入职满一年。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61" y="1809750"/>
            <a:ext cx="8662739" cy="265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799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sz="2800" dirty="0" smtClean="0"/>
              <a:t>假期制度设置半天假以及前置假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227070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常用假期的额度规则</a:t>
            </a:r>
            <a:r>
              <a:rPr lang="zh-CN" altLang="en-US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配置</a:t>
            </a:r>
            <a:r>
              <a:rPr lang="en-US" altLang="zh-CN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-</a:t>
            </a:r>
            <a:r>
              <a:rPr lang="zh-CN" altLang="en-US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年假</a:t>
            </a:r>
            <a:endParaRPr lang="zh-CN" altLang="en-US" sz="2400" b="1" dirty="0">
              <a:solidFill>
                <a:srgbClr val="1771EA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586085"/>
            <a:ext cx="8062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latin typeface="+mn-ea"/>
              </a:rPr>
              <a:t>根据司龄按天折算。如今年</a:t>
            </a:r>
            <a:r>
              <a:rPr lang="en-US" altLang="zh-CN" sz="1600" b="1" dirty="0">
                <a:latin typeface="+mn-ea"/>
              </a:rPr>
              <a:t>06</a:t>
            </a:r>
            <a:r>
              <a:rPr lang="zh-CN" altLang="en-US" sz="1600" b="1" dirty="0">
                <a:latin typeface="+mn-ea"/>
              </a:rPr>
              <a:t>月</a:t>
            </a:r>
            <a:r>
              <a:rPr lang="en-US" altLang="zh-CN" sz="1600" b="1" dirty="0">
                <a:latin typeface="+mn-ea"/>
              </a:rPr>
              <a:t>30</a:t>
            </a:r>
            <a:r>
              <a:rPr lang="zh-CN" altLang="en-US" sz="1600" b="1" dirty="0">
                <a:latin typeface="+mn-ea"/>
              </a:rPr>
              <a:t>日司龄才满</a:t>
            </a:r>
            <a:r>
              <a:rPr lang="en-US" altLang="zh-CN" sz="1600" b="1" dirty="0">
                <a:latin typeface="+mn-ea"/>
              </a:rPr>
              <a:t>10</a:t>
            </a:r>
            <a:r>
              <a:rPr lang="zh-CN" altLang="en-US" sz="1600" b="1" dirty="0">
                <a:latin typeface="+mn-ea"/>
              </a:rPr>
              <a:t>年，则今年的年假额度计算规则为：</a:t>
            </a:r>
            <a:r>
              <a:rPr lang="en-US" altLang="zh-CN" sz="1600" b="1" dirty="0">
                <a:latin typeface="+mn-ea"/>
              </a:rPr>
              <a:t>6</a:t>
            </a:r>
            <a:r>
              <a:rPr lang="zh-CN" altLang="en-US" sz="1600" b="1" dirty="0">
                <a:latin typeface="+mn-ea"/>
              </a:rPr>
              <a:t>月</a:t>
            </a:r>
            <a:r>
              <a:rPr lang="en-US" altLang="zh-CN" sz="1600" b="1" dirty="0">
                <a:latin typeface="+mn-ea"/>
              </a:rPr>
              <a:t>30</a:t>
            </a:r>
            <a:r>
              <a:rPr lang="zh-CN" altLang="en-US" sz="1600" b="1" dirty="0">
                <a:latin typeface="+mn-ea"/>
              </a:rPr>
              <a:t>日之前额度值</a:t>
            </a:r>
            <a:r>
              <a:rPr lang="en-US" altLang="zh-CN" sz="1600" b="1" dirty="0">
                <a:latin typeface="+mn-ea"/>
              </a:rPr>
              <a:t>(180/365)*5+6</a:t>
            </a:r>
            <a:r>
              <a:rPr lang="zh-CN" altLang="en-US" sz="1600" b="1" dirty="0">
                <a:latin typeface="+mn-ea"/>
              </a:rPr>
              <a:t>月</a:t>
            </a:r>
            <a:r>
              <a:rPr lang="en-US" altLang="zh-CN" sz="1600" b="1" dirty="0">
                <a:latin typeface="+mn-ea"/>
              </a:rPr>
              <a:t>30</a:t>
            </a:r>
            <a:r>
              <a:rPr lang="zh-CN" altLang="en-US" sz="1600" b="1" dirty="0">
                <a:latin typeface="+mn-ea"/>
              </a:rPr>
              <a:t>日及之后额度值</a:t>
            </a:r>
            <a:r>
              <a:rPr lang="en-US" altLang="zh-CN" sz="1600" b="1" dirty="0">
                <a:latin typeface="+mn-ea"/>
              </a:rPr>
              <a:t>(185/365)*10=7.54</a:t>
            </a:r>
            <a:r>
              <a:rPr lang="zh-CN" altLang="en-US" sz="1600" b="1" dirty="0">
                <a:latin typeface="+mn-ea"/>
              </a:rPr>
              <a:t>天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1903"/>
            <a:ext cx="5257800" cy="364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114550"/>
            <a:ext cx="5676900" cy="2058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41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常用假期的额度规则</a:t>
            </a:r>
            <a:r>
              <a:rPr lang="zh-CN" altLang="en-US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配置</a:t>
            </a:r>
            <a:r>
              <a:rPr lang="en-US" altLang="zh-CN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-</a:t>
            </a:r>
            <a:r>
              <a:rPr lang="zh-CN" altLang="en-US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年假</a:t>
            </a:r>
            <a:endParaRPr lang="zh-CN" altLang="en-US" sz="2400" b="1" dirty="0">
              <a:solidFill>
                <a:srgbClr val="1771EA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586085"/>
            <a:ext cx="8062912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+mn-ea"/>
              </a:rPr>
              <a:t>年假</a:t>
            </a:r>
            <a:r>
              <a:rPr lang="zh-CN" altLang="en-US" sz="1600" b="1" dirty="0">
                <a:latin typeface="+mn-ea"/>
              </a:rPr>
              <a:t>按月发放，按</a:t>
            </a:r>
            <a:r>
              <a:rPr lang="en-US" altLang="zh-CN" sz="1600" b="1" dirty="0">
                <a:latin typeface="+mn-ea"/>
              </a:rPr>
              <a:t>0.5</a:t>
            </a:r>
            <a:r>
              <a:rPr lang="zh-CN" altLang="en-US" sz="1600" b="1" dirty="0">
                <a:latin typeface="+mn-ea"/>
              </a:rPr>
              <a:t>单位取</a:t>
            </a:r>
            <a:r>
              <a:rPr lang="zh-CN" altLang="en-US" sz="1600" b="1" dirty="0" smtClean="0">
                <a:latin typeface="+mn-ea"/>
              </a:rPr>
              <a:t>整</a:t>
            </a:r>
            <a:endParaRPr lang="en-US" altLang="zh-CN" sz="16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+mn-ea"/>
              </a:rPr>
              <a:t>分期发放时，额度记录的条数、周期开始结束日期、生效日期、延期日期不变，在一条额度记录上进行累加。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+mn-ea"/>
              </a:rPr>
              <a:t>如</a:t>
            </a:r>
            <a:r>
              <a:rPr lang="en-US" altLang="zh-CN" sz="1400" dirty="0">
                <a:latin typeface="+mn-ea"/>
              </a:rPr>
              <a:t>user 2019</a:t>
            </a:r>
            <a:r>
              <a:rPr lang="zh-CN" altLang="en-US" sz="1400" dirty="0">
                <a:latin typeface="+mn-ea"/>
              </a:rPr>
              <a:t>年有</a:t>
            </a:r>
            <a:r>
              <a:rPr lang="en-US" altLang="zh-CN" sz="1400" dirty="0">
                <a:latin typeface="+mn-ea"/>
              </a:rPr>
              <a:t>10</a:t>
            </a:r>
            <a:r>
              <a:rPr lang="zh-CN" altLang="en-US" sz="1400" dirty="0">
                <a:latin typeface="+mn-ea"/>
              </a:rPr>
              <a:t>天年假，则生成额度时，不管基准日期选择的是几月份，都按基准日期是当前月来，如基准日期在</a:t>
            </a:r>
            <a:r>
              <a:rPr lang="en-US" altLang="zh-CN" sz="1400" dirty="0">
                <a:latin typeface="+mn-ea"/>
              </a:rPr>
              <a:t>10</a:t>
            </a:r>
            <a:r>
              <a:rPr lang="zh-CN" altLang="en-US" sz="1400" dirty="0">
                <a:latin typeface="+mn-ea"/>
              </a:rPr>
              <a:t>月份，但当前是</a:t>
            </a:r>
            <a:r>
              <a:rPr lang="en-US" altLang="zh-CN" sz="1400" dirty="0">
                <a:latin typeface="+mn-ea"/>
              </a:rPr>
              <a:t>2</a:t>
            </a:r>
            <a:r>
              <a:rPr lang="zh-CN" altLang="en-US" sz="1400" dirty="0">
                <a:latin typeface="+mn-ea"/>
              </a:rPr>
              <a:t>月份，则生成</a:t>
            </a:r>
            <a:r>
              <a:rPr lang="en-US" altLang="zh-CN" sz="1400" dirty="0">
                <a:latin typeface="+mn-ea"/>
              </a:rPr>
              <a:t>2/12*10</a:t>
            </a:r>
            <a:r>
              <a:rPr lang="zh-CN" altLang="en-US" sz="1400" dirty="0">
                <a:latin typeface="+mn-ea"/>
              </a:rPr>
              <a:t>天年假，再按</a:t>
            </a:r>
            <a:r>
              <a:rPr lang="en-US" altLang="zh-CN" sz="1400" dirty="0">
                <a:latin typeface="+mn-ea"/>
              </a:rPr>
              <a:t>0.5</a:t>
            </a:r>
            <a:r>
              <a:rPr lang="zh-CN" altLang="en-US" sz="1400" dirty="0">
                <a:latin typeface="+mn-ea"/>
              </a:rPr>
              <a:t>单位取整，即生成</a:t>
            </a:r>
            <a:r>
              <a:rPr lang="en-US" altLang="zh-CN" sz="1400" dirty="0">
                <a:latin typeface="+mn-ea"/>
              </a:rPr>
              <a:t>1.5</a:t>
            </a:r>
            <a:r>
              <a:rPr lang="zh-CN" altLang="en-US" sz="1400" dirty="0">
                <a:latin typeface="+mn-ea"/>
              </a:rPr>
              <a:t>天年假</a:t>
            </a:r>
            <a:r>
              <a:rPr lang="zh-CN" altLang="en-US" sz="1400" dirty="0" smtClean="0">
                <a:latin typeface="+mn-ea"/>
              </a:rPr>
              <a:t>。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10" name="图片 9"/>
          <p:cNvPicPr/>
          <p:nvPr/>
        </p:nvPicPr>
        <p:blipFill>
          <a:blip r:embed="rId2"/>
          <a:stretch>
            <a:fillRect/>
          </a:stretch>
        </p:blipFill>
        <p:spPr>
          <a:xfrm>
            <a:off x="466724" y="2647950"/>
            <a:ext cx="7991476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38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23949"/>
            <a:ext cx="5661174" cy="3812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常用假期的额度规则</a:t>
            </a:r>
            <a:r>
              <a:rPr lang="zh-CN" altLang="en-US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配置</a:t>
            </a:r>
            <a:r>
              <a:rPr lang="en-US" altLang="zh-CN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-</a:t>
            </a:r>
            <a:r>
              <a:rPr lang="zh-CN" altLang="en-US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产假</a:t>
            </a:r>
            <a:endParaRPr lang="zh-CN" altLang="en-US" sz="2400" b="1" dirty="0">
              <a:solidFill>
                <a:srgbClr val="1771EA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586085"/>
            <a:ext cx="7300912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latin typeface="+mn-ea"/>
              </a:rPr>
              <a:t>女职工生育享有不少于</a:t>
            </a:r>
            <a:r>
              <a:rPr lang="en-US" altLang="zh-CN" sz="1600" b="1" dirty="0">
                <a:latin typeface="+mn-ea"/>
              </a:rPr>
              <a:t>98</a:t>
            </a:r>
            <a:r>
              <a:rPr lang="zh-CN" altLang="en-US" sz="1600" b="1" dirty="0">
                <a:latin typeface="+mn-ea"/>
              </a:rPr>
              <a:t>天</a:t>
            </a:r>
            <a:r>
              <a:rPr lang="zh-CN" altLang="en-US" sz="1600" b="1" dirty="0" smtClean="0">
                <a:latin typeface="+mn-ea"/>
              </a:rPr>
              <a:t>产假。</a:t>
            </a:r>
            <a:endParaRPr lang="en-US" altLang="zh-CN" sz="1600" b="1" dirty="0" smtClean="0">
              <a:latin typeface="+mn-ea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094414"/>
            <a:ext cx="533400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179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常用假期的额度规则</a:t>
            </a:r>
            <a:r>
              <a:rPr lang="zh-CN" altLang="en-US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配置</a:t>
            </a:r>
            <a:r>
              <a:rPr lang="en-US" altLang="zh-CN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-</a:t>
            </a:r>
            <a:r>
              <a:rPr lang="zh-CN" altLang="en-US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陪产假</a:t>
            </a:r>
            <a:endParaRPr lang="zh-CN" altLang="en-US" sz="2400" b="1" dirty="0">
              <a:solidFill>
                <a:srgbClr val="1771EA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586085"/>
            <a:ext cx="7300912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latin typeface="+mn-ea"/>
              </a:rPr>
              <a:t>男职工享有，具体要看各地区的实际规定。</a:t>
            </a:r>
            <a:endParaRPr lang="en-US" altLang="zh-CN" sz="1600" b="1" dirty="0" smtClean="0">
              <a:latin typeface="+mn-e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2235"/>
            <a:ext cx="6181725" cy="402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190750"/>
            <a:ext cx="4533900" cy="1554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587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en-US" altLang="zh-CN" sz="3200" dirty="0"/>
              <a:t/>
            </a:r>
            <a:br>
              <a:rPr lang="en-US" altLang="zh-CN" sz="3200" dirty="0"/>
            </a:br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en-US" altLang="zh-CN" sz="3200" dirty="0"/>
              <a:t/>
            </a:r>
            <a:br>
              <a:rPr lang="en-US" altLang="zh-CN" sz="3200" dirty="0"/>
            </a:br>
            <a:r>
              <a:rPr lang="zh-CN" altLang="en-US" sz="3200" dirty="0" smtClean="0"/>
              <a:t>员工变动对假期额度的处理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663012793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总结</a:t>
            </a:r>
            <a:r>
              <a:rPr lang="en-US" altLang="zh-CN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-</a:t>
            </a:r>
            <a:r>
              <a:rPr lang="zh-CN" altLang="en-US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变动消息处理</a:t>
            </a:r>
            <a:endParaRPr lang="zh-CN" altLang="en-US" sz="2400" b="1" dirty="0">
              <a:solidFill>
                <a:srgbClr val="1771EA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742950"/>
            <a:ext cx="83486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+mn-ea"/>
              </a:rPr>
              <a:t>客户端</a:t>
            </a:r>
            <a:r>
              <a:rPr lang="zh-CN" altLang="en-US" sz="1600" b="1" dirty="0">
                <a:latin typeface="+mn-ea"/>
              </a:rPr>
              <a:t>“启用预置规则生成考勤</a:t>
            </a:r>
            <a:r>
              <a:rPr lang="en-US" altLang="zh-CN" sz="1600" b="1" dirty="0">
                <a:latin typeface="+mn-ea"/>
              </a:rPr>
              <a:t>/</a:t>
            </a:r>
            <a:r>
              <a:rPr lang="zh-CN" altLang="en-US" sz="1600" b="1" dirty="0">
                <a:latin typeface="+mn-ea"/>
              </a:rPr>
              <a:t>假期档案”</a:t>
            </a:r>
            <a:r>
              <a:rPr lang="zh-CN" altLang="en-US" sz="1600" b="1" dirty="0" smtClean="0">
                <a:latin typeface="+mn-ea"/>
              </a:rPr>
              <a:t>参数和</a:t>
            </a:r>
            <a:r>
              <a:rPr lang="en-US" altLang="zh-CN" sz="1600" b="1" dirty="0">
                <a:latin typeface="+mn-ea"/>
              </a:rPr>
              <a:t>web</a:t>
            </a:r>
            <a:r>
              <a:rPr lang="zh-CN" altLang="en-US" sz="1600" b="1" dirty="0">
                <a:latin typeface="+mn-ea"/>
              </a:rPr>
              <a:t>端</a:t>
            </a:r>
            <a:r>
              <a:rPr lang="zh-CN" altLang="en-US" sz="1600" b="1" dirty="0" smtClean="0">
                <a:latin typeface="+mn-ea"/>
              </a:rPr>
              <a:t>“变动规则”设置</a:t>
            </a:r>
            <a:r>
              <a:rPr lang="zh-CN" altLang="en-US" sz="1600" b="1" dirty="0">
                <a:latin typeface="+mn-ea"/>
              </a:rPr>
              <a:t>不同，消息的处理方式也会不同，总结如下</a:t>
            </a:r>
            <a:r>
              <a:rPr lang="zh-CN" altLang="en-US" sz="1600" b="1" dirty="0" smtClean="0">
                <a:latin typeface="+mn-ea"/>
              </a:rPr>
              <a:t>：</a:t>
            </a:r>
            <a:endParaRPr lang="en-US" altLang="zh-CN" sz="16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C00000"/>
                </a:solidFill>
                <a:latin typeface="+mn-ea"/>
              </a:rPr>
              <a:t>1</a:t>
            </a:r>
            <a:r>
              <a:rPr lang="zh-CN" altLang="en-US" sz="1400" dirty="0">
                <a:solidFill>
                  <a:srgbClr val="C00000"/>
                </a:solidFill>
                <a:latin typeface="+mn-ea"/>
              </a:rPr>
              <a:t>、客户端参数有启用，</a:t>
            </a:r>
            <a:r>
              <a:rPr lang="en-US" altLang="zh-CN" sz="1400" dirty="0">
                <a:solidFill>
                  <a:srgbClr val="C00000"/>
                </a:solidFill>
                <a:latin typeface="+mn-ea"/>
              </a:rPr>
              <a:t>web</a:t>
            </a:r>
            <a:r>
              <a:rPr lang="zh-CN" altLang="en-US" sz="1400" dirty="0">
                <a:solidFill>
                  <a:srgbClr val="C00000"/>
                </a:solidFill>
                <a:latin typeface="+mn-ea"/>
              </a:rPr>
              <a:t>端没有配置变动规则，则会按照系统默认逻辑自动确认消息</a:t>
            </a:r>
            <a:r>
              <a:rPr lang="zh-CN" altLang="en-US" sz="1400" dirty="0" smtClean="0">
                <a:solidFill>
                  <a:srgbClr val="C00000"/>
                </a:solidFill>
                <a:latin typeface="+mn-ea"/>
              </a:rPr>
              <a:t>并变更</a:t>
            </a:r>
            <a:r>
              <a:rPr lang="zh-CN" altLang="en-US" sz="1400" dirty="0">
                <a:solidFill>
                  <a:srgbClr val="C00000"/>
                </a:solidFill>
                <a:latin typeface="+mn-ea"/>
              </a:rPr>
              <a:t>档案</a:t>
            </a:r>
            <a:r>
              <a:rPr lang="zh-CN" altLang="en-US" sz="1400" dirty="0" smtClean="0">
                <a:solidFill>
                  <a:srgbClr val="C00000"/>
                </a:solidFill>
                <a:latin typeface="+mn-ea"/>
              </a:rPr>
              <a:t>；</a:t>
            </a:r>
            <a:endParaRPr lang="zh-CN" altLang="en-US" sz="1400" dirty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C00000"/>
                </a:solidFill>
                <a:latin typeface="+mn-ea"/>
              </a:rPr>
              <a:t>2</a:t>
            </a:r>
            <a:r>
              <a:rPr lang="zh-CN" altLang="en-US" sz="1400" dirty="0">
                <a:solidFill>
                  <a:srgbClr val="C00000"/>
                </a:solidFill>
                <a:latin typeface="+mn-ea"/>
              </a:rPr>
              <a:t>、客户端参数有启用，</a:t>
            </a:r>
            <a:r>
              <a:rPr lang="en-US" altLang="zh-CN" sz="1400" dirty="0">
                <a:solidFill>
                  <a:srgbClr val="C00000"/>
                </a:solidFill>
                <a:latin typeface="+mn-ea"/>
              </a:rPr>
              <a:t>web</a:t>
            </a:r>
            <a:r>
              <a:rPr lang="zh-CN" altLang="en-US" sz="1400" dirty="0">
                <a:solidFill>
                  <a:srgbClr val="C00000"/>
                </a:solidFill>
                <a:latin typeface="+mn-ea"/>
              </a:rPr>
              <a:t>端配置了自动处理的变动规则，则会按照配置的变动规则自动确认消息并变更档案</a:t>
            </a:r>
            <a:r>
              <a:rPr lang="zh-CN" altLang="en-US" sz="1400" dirty="0" smtClean="0">
                <a:solidFill>
                  <a:srgbClr val="C00000"/>
                </a:solidFill>
                <a:latin typeface="+mn-ea"/>
              </a:rPr>
              <a:t>；</a:t>
            </a:r>
            <a:endParaRPr lang="en-US" altLang="zh-CN" sz="1400" dirty="0" smtClean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rgbClr val="C00000"/>
                </a:solidFill>
                <a:latin typeface="+mn-ea"/>
              </a:rPr>
              <a:t>3</a:t>
            </a:r>
            <a:r>
              <a:rPr lang="zh-CN" altLang="en-US" sz="1400" dirty="0" smtClean="0">
                <a:solidFill>
                  <a:srgbClr val="C00000"/>
                </a:solidFill>
                <a:latin typeface="+mn-ea"/>
              </a:rPr>
              <a:t>、客户端参数有启用，</a:t>
            </a:r>
            <a:r>
              <a:rPr lang="en-US" altLang="zh-CN" sz="1400" dirty="0" smtClean="0">
                <a:solidFill>
                  <a:srgbClr val="C00000"/>
                </a:solidFill>
                <a:latin typeface="+mn-ea"/>
              </a:rPr>
              <a:t>web</a:t>
            </a:r>
            <a:r>
              <a:rPr lang="zh-CN" altLang="en-US" sz="1400" dirty="0" smtClean="0">
                <a:solidFill>
                  <a:srgbClr val="C00000"/>
                </a:solidFill>
                <a:latin typeface="+mn-ea"/>
              </a:rPr>
              <a:t>端配置了需要手动处理的变动规则，则需要手动处理消息并变更档案；</a:t>
            </a:r>
            <a:endParaRPr lang="en-US" altLang="zh-CN" sz="1400" dirty="0" smtClean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rgbClr val="C00000"/>
                </a:solidFill>
                <a:latin typeface="+mn-ea"/>
              </a:rPr>
              <a:t>4</a:t>
            </a:r>
            <a:r>
              <a:rPr lang="zh-CN" altLang="en-US" sz="1400" dirty="0" smtClean="0">
                <a:solidFill>
                  <a:srgbClr val="C00000"/>
                </a:solidFill>
                <a:latin typeface="+mn-ea"/>
              </a:rPr>
              <a:t>、</a:t>
            </a:r>
            <a:r>
              <a:rPr lang="zh-CN" altLang="en-US" sz="1400" dirty="0">
                <a:solidFill>
                  <a:srgbClr val="C00000"/>
                </a:solidFill>
                <a:latin typeface="+mn-ea"/>
              </a:rPr>
              <a:t>客户端参数没有启用，</a:t>
            </a:r>
            <a:r>
              <a:rPr lang="en-US" altLang="zh-CN" sz="1400" dirty="0">
                <a:solidFill>
                  <a:srgbClr val="C00000"/>
                </a:solidFill>
                <a:latin typeface="+mn-ea"/>
              </a:rPr>
              <a:t>web</a:t>
            </a:r>
            <a:r>
              <a:rPr lang="zh-CN" altLang="en-US" sz="1400" dirty="0" smtClean="0">
                <a:solidFill>
                  <a:srgbClr val="C00000"/>
                </a:solidFill>
                <a:latin typeface="+mn-ea"/>
              </a:rPr>
              <a:t>端不管有没有配置变动规则，消息都会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</a:rPr>
              <a:t>自动</a:t>
            </a:r>
            <a:r>
              <a:rPr lang="zh-CN" altLang="en-US" sz="1400" b="1" dirty="0" smtClean="0">
                <a:solidFill>
                  <a:srgbClr val="FF0000"/>
                </a:solidFill>
                <a:latin typeface="+mn-ea"/>
              </a:rPr>
              <a:t>作废，且不会变更档案</a:t>
            </a:r>
            <a:r>
              <a:rPr lang="zh-CN" altLang="en-US" sz="1400" dirty="0" smtClean="0">
                <a:solidFill>
                  <a:srgbClr val="C00000"/>
                </a:solidFill>
                <a:latin typeface="+mn-ea"/>
              </a:rPr>
              <a:t>。</a:t>
            </a:r>
            <a:endParaRPr lang="en-US" altLang="zh-CN" sz="1400" dirty="0" smtClean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0000"/>
                </a:solidFill>
                <a:latin typeface="+mn-ea"/>
              </a:rPr>
              <a:t>如果自动处理过程中，基础数据不完整，消息会处于待确认状态，下一次自动处理时会处理一次，并在后台标记，再下一次自动处理就不会处理这些记录了。</a:t>
            </a:r>
            <a:endParaRPr lang="en-US" altLang="zh-CN" sz="1400" b="1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946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总结</a:t>
            </a:r>
            <a:r>
              <a:rPr lang="en-US" altLang="zh-CN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-</a:t>
            </a:r>
            <a:r>
              <a:rPr lang="zh-CN" altLang="en-US" sz="2400" b="1" dirty="0" smtClean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档案检查或生成</a:t>
            </a:r>
            <a:endParaRPr lang="zh-CN" altLang="en-US" sz="2400" b="1" dirty="0">
              <a:solidFill>
                <a:srgbClr val="1771EA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342900" y="760839"/>
            <a:ext cx="85725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+mn-ea"/>
              </a:rPr>
              <a:t>假期</a:t>
            </a:r>
            <a:r>
              <a:rPr lang="zh-CN" altLang="en-US" sz="1600" b="1" dirty="0">
                <a:latin typeface="+mn-ea"/>
              </a:rPr>
              <a:t>、考勤档案创建的几种</a:t>
            </a:r>
            <a:r>
              <a:rPr lang="zh-CN" altLang="en-US" sz="1600" b="1" dirty="0" smtClean="0">
                <a:latin typeface="+mn-ea"/>
              </a:rPr>
              <a:t>方式</a:t>
            </a:r>
            <a:endParaRPr lang="en-US" altLang="zh-CN" sz="16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zh-CN" altLang="en-US" sz="1600" dirty="0" smtClean="0">
                <a:solidFill>
                  <a:srgbClr val="C00000"/>
                </a:solidFill>
                <a:latin typeface="+mn-ea"/>
              </a:rPr>
              <a:t>、根据配置的规则自动确认消息并生成假勤档案</a:t>
            </a:r>
            <a:r>
              <a:rPr lang="zh-CN" altLang="en-US" sz="1600" b="1" dirty="0" smtClean="0">
                <a:solidFill>
                  <a:srgbClr val="C00000"/>
                </a:solidFill>
                <a:latin typeface="+mn-ea"/>
              </a:rPr>
              <a:t>（推荐）</a:t>
            </a:r>
            <a:r>
              <a:rPr lang="zh-CN" altLang="en-US" sz="1600" dirty="0" smtClean="0">
                <a:solidFill>
                  <a:srgbClr val="C00000"/>
                </a:solidFill>
                <a:latin typeface="+mn-ea"/>
              </a:rPr>
              <a:t>；</a:t>
            </a:r>
            <a:endParaRPr lang="en-US" altLang="zh-CN" sz="1600" dirty="0" smtClean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rgbClr val="C00000"/>
                </a:solidFill>
                <a:latin typeface="+mn-ea"/>
              </a:rPr>
              <a:t>2</a:t>
            </a:r>
            <a:r>
              <a:rPr lang="zh-CN" altLang="en-US" sz="1600" dirty="0" smtClean="0">
                <a:solidFill>
                  <a:srgbClr val="C00000"/>
                </a:solidFill>
                <a:latin typeface="+mn-ea"/>
              </a:rPr>
              <a:t>、变动消息处手动确认并创建假勤档案；</a:t>
            </a:r>
            <a:endParaRPr lang="en-US" altLang="zh-CN" sz="1600" dirty="0" smtClean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rgbClr val="C00000"/>
                </a:solidFill>
                <a:latin typeface="+mn-ea"/>
              </a:rPr>
              <a:t>3</a:t>
            </a:r>
            <a:r>
              <a:rPr lang="zh-CN" altLang="en-US" sz="1600" dirty="0" smtClean="0">
                <a:solidFill>
                  <a:srgbClr val="C00000"/>
                </a:solidFill>
                <a:latin typeface="+mn-ea"/>
              </a:rPr>
              <a:t>、未建档案手动新增（仅针对入职且变动消息为待确认的情况）；</a:t>
            </a:r>
            <a:endParaRPr lang="en-US" altLang="zh-CN" sz="1600" dirty="0" smtClean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rgbClr val="C00000"/>
                </a:solidFill>
                <a:latin typeface="+mn-ea"/>
              </a:rPr>
              <a:t>4</a:t>
            </a:r>
            <a:r>
              <a:rPr lang="zh-CN" altLang="en-US" sz="1600" dirty="0" smtClean="0">
                <a:solidFill>
                  <a:srgbClr val="C00000"/>
                </a:solidFill>
                <a:latin typeface="+mn-ea"/>
              </a:rPr>
              <a:t>、</a:t>
            </a:r>
            <a:r>
              <a:rPr lang="zh-CN" altLang="en-US" sz="1600" dirty="0">
                <a:solidFill>
                  <a:srgbClr val="C00000"/>
                </a:solidFill>
                <a:latin typeface="+mn-ea"/>
              </a:rPr>
              <a:t>手动导入假勤</a:t>
            </a:r>
            <a:r>
              <a:rPr lang="zh-CN" altLang="en-US" sz="1600" dirty="0" smtClean="0">
                <a:solidFill>
                  <a:srgbClr val="C00000"/>
                </a:solidFill>
                <a:latin typeface="+mn-ea"/>
              </a:rPr>
              <a:t>档案；</a:t>
            </a:r>
            <a:endParaRPr lang="en-US" altLang="zh-CN" sz="1600" dirty="0" smtClean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rgbClr val="C00000"/>
                </a:solidFill>
                <a:latin typeface="+mn-ea"/>
              </a:rPr>
              <a:t>5</a:t>
            </a:r>
            <a:r>
              <a:rPr lang="zh-CN" altLang="en-US" sz="1600" dirty="0" smtClean="0">
                <a:solidFill>
                  <a:srgbClr val="C00000"/>
                </a:solidFill>
                <a:latin typeface="+mn-ea"/>
              </a:rPr>
              <a:t>、</a:t>
            </a:r>
            <a:r>
              <a:rPr lang="zh-CN" altLang="en-US" sz="1600" dirty="0">
                <a:solidFill>
                  <a:srgbClr val="C00000"/>
                </a:solidFill>
                <a:latin typeface="+mn-ea"/>
              </a:rPr>
              <a:t>在假勤业务组织设置处，进行批量</a:t>
            </a:r>
            <a:r>
              <a:rPr lang="zh-CN" altLang="en-US" sz="1600" dirty="0" smtClean="0">
                <a:solidFill>
                  <a:srgbClr val="C00000"/>
                </a:solidFill>
                <a:latin typeface="+mn-ea"/>
              </a:rPr>
              <a:t>设置。</a:t>
            </a:r>
            <a:endParaRPr lang="en-US" altLang="zh-CN" sz="1600" dirty="0" smtClean="0">
              <a:solidFill>
                <a:srgbClr val="C00000"/>
              </a:solidFill>
              <a:latin typeface="+mn-ea"/>
            </a:endParaRPr>
          </a:p>
          <a:p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endParaRPr lang="en-US" altLang="zh-CN" sz="1600" dirty="0" smtClean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462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入职自动生成额度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30099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+mn-ea"/>
              </a:rPr>
              <a:t>入职生成额度是通过后台事务控制的，后台事务按调度计划定时执行。</a:t>
            </a:r>
            <a:endParaRPr lang="en-US" altLang="zh-CN" sz="1400" dirty="0" smtClean="0">
              <a:latin typeface="+mn-ea"/>
            </a:endParaRPr>
          </a:p>
          <a:p>
            <a:endParaRPr lang="en-US" altLang="zh-CN" sz="1400" dirty="0" smtClean="0">
              <a:latin typeface="+mn-ea"/>
            </a:endParaRPr>
          </a:p>
          <a:p>
            <a:r>
              <a:rPr lang="zh-CN" altLang="en-US" sz="1400" dirty="0" smtClean="0">
                <a:latin typeface="+mn-ea"/>
              </a:rPr>
              <a:t>后台</a:t>
            </a:r>
            <a:r>
              <a:rPr lang="zh-CN" altLang="en-US" sz="1400" dirty="0">
                <a:latin typeface="+mn-ea"/>
              </a:rPr>
              <a:t>事务只能把执行时间当作基准</a:t>
            </a:r>
            <a:r>
              <a:rPr lang="zh-CN" altLang="en-US" sz="1400" dirty="0" smtClean="0">
                <a:latin typeface="+mn-ea"/>
              </a:rPr>
              <a:t>日期，生成当期的额度，比如年假以自然年为周期，</a:t>
            </a:r>
            <a:r>
              <a:rPr lang="en-US" altLang="zh-CN" sz="1400" dirty="0" smtClean="0">
                <a:latin typeface="+mn-ea"/>
              </a:rPr>
              <a:t>2019-03-12</a:t>
            </a:r>
            <a:r>
              <a:rPr lang="zh-CN" altLang="en-US" sz="1400" dirty="0" smtClean="0">
                <a:latin typeface="+mn-ea"/>
              </a:rPr>
              <a:t>执行后台事务，就是生成</a:t>
            </a:r>
            <a:r>
              <a:rPr lang="en-US" altLang="zh-CN" sz="1400" dirty="0" smtClean="0">
                <a:latin typeface="+mn-ea"/>
              </a:rPr>
              <a:t>2019</a:t>
            </a:r>
            <a:r>
              <a:rPr lang="zh-CN" altLang="en-US" sz="1400" dirty="0" smtClean="0">
                <a:latin typeface="+mn-ea"/>
              </a:rPr>
              <a:t>年的年假额度。</a:t>
            </a:r>
            <a:endParaRPr lang="en-US" altLang="zh-CN" sz="1400" dirty="0" smtClean="0">
              <a:latin typeface="+mn-ea"/>
            </a:endParaRPr>
          </a:p>
          <a:p>
            <a:endParaRPr lang="en-US" altLang="zh-CN" sz="1400" dirty="0" smtClean="0">
              <a:latin typeface="+mn-ea"/>
            </a:endParaRPr>
          </a:p>
          <a:p>
            <a:r>
              <a:rPr lang="en-US" altLang="zh-CN" sz="1400" dirty="0" smtClean="0">
                <a:latin typeface="+mn-ea"/>
              </a:rPr>
              <a:t>【</a:t>
            </a:r>
            <a:r>
              <a:rPr lang="zh-CN" altLang="en-US" sz="1400" dirty="0">
                <a:latin typeface="+mn-ea"/>
              </a:rPr>
              <a:t>操作路径</a:t>
            </a:r>
            <a:r>
              <a:rPr lang="en-US" altLang="zh-CN" sz="1400" dirty="0">
                <a:latin typeface="+mn-ea"/>
              </a:rPr>
              <a:t>】</a:t>
            </a:r>
            <a:r>
              <a:rPr lang="zh-CN" altLang="en-US" sz="1400" dirty="0">
                <a:latin typeface="+mn-ea"/>
              </a:rPr>
              <a:t>：</a:t>
            </a:r>
            <a:r>
              <a:rPr lang="en-US" altLang="zh-CN" sz="1400" dirty="0">
                <a:latin typeface="+mn-ea"/>
              </a:rPr>
              <a:t>s-HR </a:t>
            </a:r>
            <a:r>
              <a:rPr lang="zh-CN" altLang="en-US" sz="1400" dirty="0" smtClean="0">
                <a:latin typeface="+mn-ea"/>
              </a:rPr>
              <a:t>客户端</a:t>
            </a:r>
            <a:r>
              <a:rPr lang="en-US" altLang="zh-CN" sz="1400" dirty="0" smtClean="0">
                <a:latin typeface="+mn-ea"/>
              </a:rPr>
              <a:t>-&gt;</a:t>
            </a:r>
            <a:r>
              <a:rPr lang="zh-CN" altLang="en-US" sz="1400" dirty="0" smtClean="0">
                <a:latin typeface="+mn-ea"/>
              </a:rPr>
              <a:t>应用中心</a:t>
            </a:r>
            <a:r>
              <a:rPr lang="en-US" altLang="zh-CN" sz="1400" dirty="0" smtClean="0">
                <a:latin typeface="+mn-ea"/>
              </a:rPr>
              <a:t>-&gt;</a:t>
            </a:r>
            <a:r>
              <a:rPr lang="zh-CN" altLang="en-US" sz="1400" dirty="0" smtClean="0">
                <a:latin typeface="+mn-ea"/>
              </a:rPr>
              <a:t>系统平台</a:t>
            </a:r>
            <a:r>
              <a:rPr lang="en-US" altLang="zh-CN" sz="1400" dirty="0" smtClean="0">
                <a:latin typeface="+mn-ea"/>
              </a:rPr>
              <a:t>-&gt;</a:t>
            </a:r>
            <a:r>
              <a:rPr lang="zh-CN" altLang="en-US" sz="1400" dirty="0" smtClean="0">
                <a:latin typeface="+mn-ea"/>
              </a:rPr>
              <a:t>后台事务</a:t>
            </a:r>
            <a:r>
              <a:rPr lang="en-US" altLang="zh-CN" sz="1400" dirty="0">
                <a:latin typeface="+mn-ea"/>
              </a:rPr>
              <a:t>-&gt;</a:t>
            </a:r>
            <a:r>
              <a:rPr lang="zh-CN" altLang="en-US" sz="1400" dirty="0">
                <a:latin typeface="+mn-ea"/>
              </a:rPr>
              <a:t>后台</a:t>
            </a:r>
            <a:r>
              <a:rPr lang="zh-CN" altLang="en-US" sz="1400" dirty="0" smtClean="0">
                <a:latin typeface="+mn-ea"/>
              </a:rPr>
              <a:t>事务定义</a:t>
            </a:r>
            <a:r>
              <a:rPr lang="en-US" altLang="zh-CN" sz="1400" dirty="0" smtClean="0">
                <a:latin typeface="+mn-ea"/>
              </a:rPr>
              <a:t>-&gt;</a:t>
            </a:r>
            <a:r>
              <a:rPr lang="zh-CN" altLang="en-US" sz="1400" dirty="0" smtClean="0">
                <a:latin typeface="+mn-ea"/>
              </a:rPr>
              <a:t>人力资源（</a:t>
            </a:r>
            <a:r>
              <a:rPr lang="en-US" altLang="zh-CN" sz="1400" dirty="0" smtClean="0">
                <a:latin typeface="+mn-ea"/>
              </a:rPr>
              <a:t>s-HR</a:t>
            </a:r>
            <a:r>
              <a:rPr lang="zh-CN" altLang="en-US" sz="1400" dirty="0" smtClean="0">
                <a:latin typeface="+mn-ea"/>
              </a:rPr>
              <a:t>）</a:t>
            </a:r>
            <a:r>
              <a:rPr lang="en-US" altLang="zh-CN" sz="1400" dirty="0" smtClean="0">
                <a:latin typeface="+mn-ea"/>
              </a:rPr>
              <a:t>-</a:t>
            </a:r>
            <a:r>
              <a:rPr lang="zh-CN" altLang="en-US" sz="1400" dirty="0">
                <a:latin typeface="+mn-ea"/>
              </a:rPr>
              <a:t>假</a:t>
            </a:r>
            <a:r>
              <a:rPr lang="zh-CN" altLang="en-US" sz="1400" dirty="0" smtClean="0">
                <a:latin typeface="+mn-ea"/>
              </a:rPr>
              <a:t>勤管理</a:t>
            </a:r>
            <a:r>
              <a:rPr lang="en-US" altLang="zh-CN" sz="1400" dirty="0" smtClean="0">
                <a:latin typeface="+mn-ea"/>
              </a:rPr>
              <a:t>-</a:t>
            </a:r>
            <a:r>
              <a:rPr lang="zh-CN" altLang="en-US" sz="1400" dirty="0" smtClean="0">
                <a:latin typeface="+mn-ea"/>
              </a:rPr>
              <a:t>自动生成额度</a:t>
            </a:r>
            <a:endParaRPr lang="zh-CN" altLang="en-US" sz="1400" dirty="0">
              <a:latin typeface="+mn-ea"/>
            </a:endParaRPr>
          </a:p>
          <a:p>
            <a:endParaRPr lang="zh-CN" altLang="en-US" sz="1400" dirty="0"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44284"/>
            <a:ext cx="5200650" cy="4196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71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入职自动生成额度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3439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1</a:t>
            </a:r>
            <a:r>
              <a:rPr lang="zh-CN" altLang="en-US" sz="1400" dirty="0" smtClean="0">
                <a:latin typeface="+mn-ea"/>
              </a:rPr>
              <a:t>、胡小</a:t>
            </a:r>
            <a:r>
              <a:rPr lang="en-US" altLang="zh-CN" sz="1400" dirty="0" smtClean="0">
                <a:latin typeface="+mn-ea"/>
              </a:rPr>
              <a:t>17</a:t>
            </a:r>
            <a:r>
              <a:rPr lang="zh-CN" altLang="en-US" sz="1400" dirty="0" smtClean="0">
                <a:latin typeface="+mn-ea"/>
              </a:rPr>
              <a:t>入职自动生成了假期档案</a:t>
            </a:r>
            <a:endParaRPr lang="en-US" altLang="zh-CN" sz="1400" dirty="0" smtClean="0">
              <a:latin typeface="+mn-ea"/>
            </a:endParaRPr>
          </a:p>
          <a:p>
            <a:endParaRPr lang="zh-CN" altLang="en-US" sz="1400" dirty="0">
              <a:latin typeface="+mn-ea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2266950"/>
            <a:ext cx="7662862" cy="261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37659"/>
            <a:ext cx="6629400" cy="2336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489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入职自动生成额度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3439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2</a:t>
            </a:r>
            <a:r>
              <a:rPr lang="zh-CN" altLang="en-US" sz="1400" dirty="0" smtClean="0">
                <a:latin typeface="+mn-ea"/>
              </a:rPr>
              <a:t>、执行后台事务（这里手动执行的，现场可以等到调度时间自动执行），生成胡小</a:t>
            </a:r>
            <a:r>
              <a:rPr lang="en-US" altLang="zh-CN" sz="1400" dirty="0" smtClean="0">
                <a:latin typeface="+mn-ea"/>
              </a:rPr>
              <a:t>17</a:t>
            </a:r>
            <a:r>
              <a:rPr lang="zh-CN" altLang="en-US" sz="1400" dirty="0" smtClean="0">
                <a:latin typeface="+mn-ea"/>
              </a:rPr>
              <a:t>的假期额度。</a:t>
            </a:r>
            <a:endParaRPr lang="en-US" altLang="zh-CN" sz="1400" dirty="0" smtClean="0">
              <a:latin typeface="+mn-ea"/>
            </a:endParaRPr>
          </a:p>
          <a:p>
            <a:endParaRPr lang="zh-CN" altLang="en-US" sz="1400" dirty="0">
              <a:latin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1123950"/>
            <a:ext cx="6730530" cy="2367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66" y="2724150"/>
            <a:ext cx="8634635" cy="202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2114548"/>
            <a:ext cx="8492777" cy="2476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619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假期制度主表启用半天假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61" y="525234"/>
            <a:ext cx="6324600" cy="410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13827" y="819150"/>
            <a:ext cx="272382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、在假期制度的主表上</a:t>
            </a:r>
            <a:endParaRPr lang="en-US" altLang="zh-CN" dirty="0" smtClean="0"/>
          </a:p>
          <a:p>
            <a:r>
              <a:rPr lang="zh-CN" altLang="en-US" dirty="0"/>
              <a:t>勾</a:t>
            </a:r>
            <a:r>
              <a:rPr lang="zh-CN" altLang="en-US" dirty="0" smtClean="0"/>
              <a:t>选启用半天假。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、维护上午的上、下班</a:t>
            </a:r>
            <a:endParaRPr lang="en-US" altLang="zh-CN" dirty="0" smtClean="0"/>
          </a:p>
          <a:p>
            <a:r>
              <a:rPr lang="zh-CN" altLang="en-US" dirty="0" smtClean="0"/>
              <a:t>时间格式如</a:t>
            </a:r>
            <a:r>
              <a:rPr lang="en-US" altLang="zh-CN" dirty="0" smtClean="0"/>
              <a:t>(08:30)</a:t>
            </a:r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、维护下午</a:t>
            </a:r>
            <a:r>
              <a:rPr lang="zh-CN" altLang="en-US" dirty="0"/>
              <a:t>的</a:t>
            </a:r>
            <a:r>
              <a:rPr lang="zh-CN" altLang="en-US" dirty="0" smtClean="0"/>
              <a:t>上、下班</a:t>
            </a:r>
            <a:endParaRPr lang="en-US" altLang="zh-CN" dirty="0" smtClean="0"/>
          </a:p>
          <a:p>
            <a:r>
              <a:rPr lang="zh-CN" altLang="en-US" dirty="0" smtClean="0"/>
              <a:t>时间格式如</a:t>
            </a:r>
            <a:r>
              <a:rPr lang="en-US" altLang="zh-CN" dirty="0" smtClean="0"/>
              <a:t>(18:30)</a:t>
            </a:r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、如果分录上有假期类</a:t>
            </a:r>
            <a:endParaRPr lang="en-US" altLang="zh-CN" dirty="0" smtClean="0"/>
          </a:p>
          <a:p>
            <a:r>
              <a:rPr lang="zh-CN" altLang="en-US" dirty="0" smtClean="0"/>
              <a:t>型启用了半天假那么主表</a:t>
            </a:r>
            <a:endParaRPr lang="en-US" altLang="zh-CN" dirty="0" smtClean="0"/>
          </a:p>
          <a:p>
            <a:r>
              <a:rPr lang="zh-CN" altLang="en-US" dirty="0" smtClean="0"/>
              <a:t>不允许将是否启用半天假</a:t>
            </a:r>
            <a:endParaRPr lang="en-US" altLang="zh-CN" dirty="0" smtClean="0"/>
          </a:p>
          <a:p>
            <a:r>
              <a:rPr lang="zh-CN" altLang="en-US" dirty="0" smtClean="0"/>
              <a:t>置为否，需要先将分录的</a:t>
            </a:r>
            <a:endParaRPr lang="en-US" altLang="zh-CN" dirty="0" smtClean="0"/>
          </a:p>
          <a:p>
            <a:r>
              <a:rPr lang="zh-CN" altLang="en-US" dirty="0" smtClean="0"/>
              <a:t>是否启用半天假取消。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569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离职重算额度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+mn-ea"/>
              </a:rPr>
              <a:t>离职</a:t>
            </a:r>
            <a:r>
              <a:rPr lang="zh-CN" altLang="en-US" sz="1400" dirty="0" smtClean="0">
                <a:latin typeface="+mn-ea"/>
              </a:rPr>
              <a:t>是否自动重算假期额度，根据假期业务规则中的“离职重算额度”参数决定。</a:t>
            </a:r>
            <a:endParaRPr lang="en-US" altLang="zh-CN" sz="1400" dirty="0" smtClean="0">
              <a:latin typeface="+mn-ea"/>
            </a:endParaRPr>
          </a:p>
          <a:p>
            <a:r>
              <a:rPr lang="zh-CN" altLang="en-US" sz="1400" dirty="0" smtClean="0">
                <a:latin typeface="+mn-ea"/>
              </a:rPr>
              <a:t>主要功能是（</a:t>
            </a:r>
            <a:r>
              <a:rPr lang="zh-CN" altLang="en-US" sz="1400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注意这里仅仅是针对年假额度</a:t>
            </a:r>
            <a:r>
              <a:rPr lang="zh-CN" altLang="en-US" sz="1400" dirty="0" smtClean="0">
                <a:latin typeface="+mn-ea"/>
              </a:rPr>
              <a:t>）：</a:t>
            </a:r>
            <a:endParaRPr lang="en-US" altLang="zh-CN" sz="1400" dirty="0" smtClean="0">
              <a:latin typeface="+mn-ea"/>
            </a:endParaRPr>
          </a:p>
          <a:p>
            <a:r>
              <a:rPr lang="en-US" altLang="zh-CN" sz="1400" dirty="0" smtClean="0">
                <a:latin typeface="+mn-ea"/>
              </a:rPr>
              <a:t>1</a:t>
            </a:r>
            <a:r>
              <a:rPr lang="zh-CN" altLang="en-US" sz="1400" dirty="0" smtClean="0">
                <a:latin typeface="+mn-ea"/>
              </a:rPr>
              <a:t>、将年假额度按离职日期失效；</a:t>
            </a:r>
            <a:endParaRPr lang="en-US" altLang="zh-CN" sz="1400" dirty="0" smtClean="0">
              <a:latin typeface="+mn-ea"/>
            </a:endParaRPr>
          </a:p>
          <a:p>
            <a:r>
              <a:rPr lang="en-US" altLang="zh-CN" sz="1400" dirty="0" smtClean="0">
                <a:latin typeface="+mn-ea"/>
              </a:rPr>
              <a:t>2</a:t>
            </a:r>
            <a:r>
              <a:rPr lang="zh-CN" altLang="en-US" sz="1400" dirty="0" smtClean="0">
                <a:latin typeface="+mn-ea"/>
              </a:rPr>
              <a:t>、对年假额度按离职日期进行折算</a:t>
            </a:r>
            <a:endParaRPr lang="en-US" altLang="zh-CN" sz="1400" dirty="0" smtClean="0">
              <a:latin typeface="+mn-ea"/>
            </a:endParaRPr>
          </a:p>
          <a:p>
            <a:r>
              <a:rPr lang="zh-CN" altLang="en-US" sz="1400" dirty="0" smtClean="0">
                <a:latin typeface="+mn-ea"/>
              </a:rPr>
              <a:t>和假期额度列表</a:t>
            </a:r>
            <a:r>
              <a:rPr lang="en-US" altLang="zh-CN" sz="1400" dirty="0" smtClean="0">
                <a:latin typeface="+mn-ea"/>
              </a:rPr>
              <a:t>【</a:t>
            </a:r>
            <a:r>
              <a:rPr lang="zh-CN" altLang="en-US" sz="1400" dirty="0" smtClean="0">
                <a:latin typeface="+mn-ea"/>
              </a:rPr>
              <a:t>离职额度处理</a:t>
            </a:r>
            <a:r>
              <a:rPr lang="en-US" altLang="zh-CN" sz="1400" dirty="0" smtClean="0">
                <a:latin typeface="+mn-ea"/>
              </a:rPr>
              <a:t>】</a:t>
            </a:r>
            <a:r>
              <a:rPr lang="zh-CN" altLang="en-US" sz="1400" dirty="0" smtClean="0">
                <a:latin typeface="+mn-ea"/>
              </a:rPr>
              <a:t>的功能一样（但离职额度处理可以将其它假期额度按离职日期失效）</a:t>
            </a:r>
            <a:endParaRPr lang="en-US" altLang="zh-CN" sz="1400" dirty="0" smtClean="0">
              <a:latin typeface="+mn-ea"/>
            </a:endParaRPr>
          </a:p>
          <a:p>
            <a:r>
              <a:rPr lang="en-US" altLang="zh-CN" sz="1400" dirty="0" smtClean="0">
                <a:latin typeface="+mn-ea"/>
              </a:rPr>
              <a:t>【</a:t>
            </a:r>
            <a:r>
              <a:rPr lang="zh-CN" altLang="en-US" sz="1400" dirty="0">
                <a:latin typeface="+mn-ea"/>
              </a:rPr>
              <a:t>操作路径</a:t>
            </a:r>
            <a:r>
              <a:rPr lang="en-US" altLang="zh-CN" sz="1400" dirty="0">
                <a:latin typeface="+mn-ea"/>
              </a:rPr>
              <a:t>】</a:t>
            </a:r>
            <a:r>
              <a:rPr lang="zh-CN" altLang="en-US" sz="1400" dirty="0" smtClean="0">
                <a:latin typeface="+mn-ea"/>
              </a:rPr>
              <a:t>：</a:t>
            </a:r>
            <a:r>
              <a:rPr lang="en-US" altLang="zh-CN" sz="1400" dirty="0">
                <a:latin typeface="+mn-ea"/>
              </a:rPr>
              <a:t> s-HR WEB</a:t>
            </a:r>
            <a:r>
              <a:rPr lang="zh-CN" altLang="en-US" sz="1400" dirty="0">
                <a:latin typeface="+mn-ea"/>
              </a:rPr>
              <a:t>端</a:t>
            </a:r>
            <a:r>
              <a:rPr lang="en-US" altLang="zh-CN" sz="1400" dirty="0">
                <a:latin typeface="+mn-ea"/>
              </a:rPr>
              <a:t>-&gt;</a:t>
            </a:r>
            <a:r>
              <a:rPr lang="zh-CN" altLang="en-US" sz="1400" dirty="0">
                <a:latin typeface="+mn-ea"/>
              </a:rPr>
              <a:t>假期管理</a:t>
            </a:r>
            <a:r>
              <a:rPr lang="en-US" altLang="zh-CN" sz="1400" dirty="0">
                <a:latin typeface="+mn-ea"/>
              </a:rPr>
              <a:t>-&gt;</a:t>
            </a:r>
            <a:r>
              <a:rPr lang="zh-CN" altLang="en-US" sz="1400" dirty="0">
                <a:latin typeface="+mn-ea"/>
              </a:rPr>
              <a:t>假期业务</a:t>
            </a:r>
            <a:r>
              <a:rPr lang="zh-CN" altLang="en-US" sz="1400" dirty="0" smtClean="0">
                <a:latin typeface="+mn-ea"/>
              </a:rPr>
              <a:t>设置</a:t>
            </a:r>
            <a:r>
              <a:rPr lang="en-US" altLang="zh-CN" sz="1400" dirty="0" smtClean="0">
                <a:latin typeface="+mn-ea"/>
              </a:rPr>
              <a:t>-&gt;</a:t>
            </a:r>
            <a:r>
              <a:rPr lang="zh-CN" altLang="en-US" sz="1400" dirty="0" smtClean="0">
                <a:latin typeface="+mn-ea"/>
              </a:rPr>
              <a:t>员工变动假期业务规则设置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2179737"/>
            <a:ext cx="7720012" cy="2895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2419350"/>
            <a:ext cx="8616950" cy="2393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78" y="2320748"/>
            <a:ext cx="837358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908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离职重算额度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1</a:t>
            </a:r>
            <a:r>
              <a:rPr lang="zh-CN" altLang="en-US" sz="1400" dirty="0" smtClean="0">
                <a:latin typeface="+mn-ea"/>
              </a:rPr>
              <a:t>、胡小</a:t>
            </a:r>
            <a:r>
              <a:rPr lang="en-US" altLang="zh-CN" sz="1400" dirty="0" smtClean="0">
                <a:latin typeface="+mn-ea"/>
              </a:rPr>
              <a:t>19</a:t>
            </a:r>
            <a:r>
              <a:rPr lang="zh-CN" altLang="en-US" sz="1400" dirty="0" smtClean="0">
                <a:latin typeface="+mn-ea"/>
              </a:rPr>
              <a:t>离职前，</a:t>
            </a:r>
            <a:r>
              <a:rPr lang="en-US" altLang="zh-CN" sz="1400" dirty="0" smtClean="0">
                <a:latin typeface="+mn-ea"/>
              </a:rPr>
              <a:t>2019</a:t>
            </a:r>
            <a:r>
              <a:rPr lang="zh-CN" altLang="en-US" sz="1400" dirty="0" smtClean="0">
                <a:latin typeface="+mn-ea"/>
              </a:rPr>
              <a:t>年年假额度是</a:t>
            </a:r>
            <a:r>
              <a:rPr lang="en-US" altLang="zh-CN" sz="1400" dirty="0" smtClean="0">
                <a:latin typeface="+mn-ea"/>
              </a:rPr>
              <a:t>5</a:t>
            </a:r>
            <a:r>
              <a:rPr lang="zh-CN" altLang="en-US" sz="1400" dirty="0" smtClean="0">
                <a:latin typeface="+mn-ea"/>
              </a:rPr>
              <a:t>天，</a:t>
            </a:r>
            <a:r>
              <a:rPr lang="en-US" altLang="zh-CN" sz="1400" dirty="0" smtClean="0">
                <a:latin typeface="+mn-ea"/>
              </a:rPr>
              <a:t>2019-12-31</a:t>
            </a:r>
            <a:r>
              <a:rPr lang="zh-CN" altLang="en-US" sz="1400" dirty="0" smtClean="0">
                <a:latin typeface="+mn-ea"/>
              </a:rPr>
              <a:t>失效；</a:t>
            </a:r>
            <a:r>
              <a:rPr lang="en-US" altLang="zh-CN" sz="1400" dirty="0">
                <a:latin typeface="+mn-ea"/>
              </a:rPr>
              <a:t>2019</a:t>
            </a:r>
            <a:r>
              <a:rPr lang="zh-CN" altLang="en-US" sz="1400" dirty="0" smtClean="0">
                <a:latin typeface="+mn-ea"/>
              </a:rPr>
              <a:t>年事假额度是</a:t>
            </a:r>
            <a:r>
              <a:rPr lang="en-US" altLang="zh-CN" sz="1400" dirty="0" smtClean="0">
                <a:latin typeface="+mn-ea"/>
              </a:rPr>
              <a:t>5</a:t>
            </a:r>
            <a:r>
              <a:rPr lang="zh-CN" altLang="en-US" sz="1400" dirty="0" smtClean="0">
                <a:latin typeface="+mn-ea"/>
              </a:rPr>
              <a:t>天</a:t>
            </a:r>
            <a:r>
              <a:rPr lang="zh-CN" altLang="en-US" sz="1400" dirty="0">
                <a:latin typeface="+mn-ea"/>
              </a:rPr>
              <a:t>，</a:t>
            </a:r>
            <a:r>
              <a:rPr lang="en-US" altLang="zh-CN" sz="1400" dirty="0">
                <a:latin typeface="+mn-ea"/>
              </a:rPr>
              <a:t>2019-12-31</a:t>
            </a:r>
            <a:r>
              <a:rPr lang="zh-CN" altLang="en-US" sz="1400" dirty="0" smtClean="0">
                <a:latin typeface="+mn-ea"/>
              </a:rPr>
              <a:t>失效。</a:t>
            </a:r>
            <a:endParaRPr lang="zh-CN" altLang="en-US" sz="1400" dirty="0">
              <a:latin typeface="+mn-ea"/>
            </a:endParaRPr>
          </a:p>
          <a:p>
            <a:endParaRPr lang="zh-CN" altLang="en-US" sz="1400" dirty="0">
              <a:latin typeface="+mn-ea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67" y="1352550"/>
            <a:ext cx="8642499" cy="2820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540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离职重算额度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2</a:t>
            </a:r>
            <a:r>
              <a:rPr lang="zh-CN" altLang="en-US" sz="1400" dirty="0" smtClean="0">
                <a:latin typeface="+mn-ea"/>
              </a:rPr>
              <a:t>、胡小</a:t>
            </a:r>
            <a:r>
              <a:rPr lang="en-US" altLang="zh-CN" sz="1400" dirty="0" smtClean="0">
                <a:latin typeface="+mn-ea"/>
              </a:rPr>
              <a:t>19</a:t>
            </a:r>
            <a:r>
              <a:rPr lang="zh-CN" altLang="en-US" sz="1400" dirty="0" smtClean="0">
                <a:latin typeface="+mn-ea"/>
              </a:rPr>
              <a:t>在</a:t>
            </a:r>
            <a:r>
              <a:rPr lang="en-US" altLang="zh-CN" sz="1400" dirty="0" smtClean="0">
                <a:latin typeface="+mn-ea"/>
              </a:rPr>
              <a:t>2019-03-10</a:t>
            </a:r>
            <a:r>
              <a:rPr lang="zh-CN" altLang="en-US" sz="1400" dirty="0" smtClean="0">
                <a:latin typeface="+mn-ea"/>
              </a:rPr>
              <a:t>离职。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00" y="1276350"/>
            <a:ext cx="792162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166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离职重算额度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3</a:t>
            </a:r>
            <a:r>
              <a:rPr lang="zh-CN" altLang="en-US" sz="1400" dirty="0" smtClean="0">
                <a:latin typeface="+mn-ea"/>
              </a:rPr>
              <a:t>、等待系统自动重算额度，约一两分钟，然后查看胡小</a:t>
            </a:r>
            <a:r>
              <a:rPr lang="en-US" altLang="zh-CN" sz="1400" dirty="0" smtClean="0">
                <a:latin typeface="+mn-ea"/>
              </a:rPr>
              <a:t>19</a:t>
            </a:r>
            <a:r>
              <a:rPr lang="zh-CN" altLang="en-US" sz="1400" dirty="0" smtClean="0">
                <a:latin typeface="+mn-ea"/>
              </a:rPr>
              <a:t>的假期额度。</a:t>
            </a:r>
            <a:endParaRPr lang="en-US" altLang="zh-CN" sz="1400" dirty="0" smtClean="0">
              <a:latin typeface="+mn-ea"/>
            </a:endParaRPr>
          </a:p>
          <a:p>
            <a:r>
              <a:rPr lang="en-US" altLang="zh-CN" sz="1400" dirty="0" smtClean="0">
                <a:latin typeface="+mn-ea"/>
              </a:rPr>
              <a:t>   </a:t>
            </a:r>
            <a:r>
              <a:rPr lang="zh-CN" altLang="en-US" sz="1400" dirty="0" smtClean="0">
                <a:latin typeface="+mn-ea"/>
              </a:rPr>
              <a:t>年假额度延期日期发生了变化，且标准额度按照离职日期进行了折算；</a:t>
            </a:r>
            <a:endParaRPr lang="en-US" altLang="zh-CN" sz="1400" dirty="0" smtClean="0">
              <a:latin typeface="+mn-ea"/>
            </a:endParaRPr>
          </a:p>
          <a:p>
            <a:r>
              <a:rPr lang="en-US" altLang="zh-CN" sz="1400" dirty="0">
                <a:latin typeface="+mn-ea"/>
              </a:rPr>
              <a:t> </a:t>
            </a:r>
            <a:r>
              <a:rPr lang="en-US" altLang="zh-CN" sz="1400" dirty="0" smtClean="0">
                <a:latin typeface="+mn-ea"/>
              </a:rPr>
              <a:t>  </a:t>
            </a:r>
            <a:r>
              <a:rPr lang="zh-CN" altLang="en-US" sz="1400" dirty="0" smtClean="0">
                <a:latin typeface="+mn-ea"/>
              </a:rPr>
              <a:t>事假额度没有发生变化</a:t>
            </a:r>
            <a:r>
              <a:rPr lang="en-US" altLang="zh-CN" sz="1400" dirty="0" smtClean="0">
                <a:latin typeface="+mn-ea"/>
              </a:rPr>
              <a:t>-----</a:t>
            </a:r>
            <a:r>
              <a:rPr lang="zh-CN" altLang="en-US" sz="1400" dirty="0" smtClean="0">
                <a:latin typeface="+mn-ea"/>
              </a:rPr>
              <a:t>建议延期日期也按离职日期失效。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81150"/>
            <a:ext cx="866594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626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调动自动重算假期额度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+mn-ea"/>
              </a:rPr>
              <a:t>调动是否自动重算假期额度，根据假期业务规则中的“调动重算额度”参数决定。</a:t>
            </a:r>
            <a:endParaRPr lang="en-US" altLang="zh-CN" sz="1400" dirty="0" smtClean="0">
              <a:latin typeface="+mn-ea"/>
            </a:endParaRPr>
          </a:p>
          <a:p>
            <a:r>
              <a:rPr lang="zh-CN" altLang="en-US" sz="1400" dirty="0" smtClean="0">
                <a:latin typeface="+mn-ea"/>
              </a:rPr>
              <a:t>（</a:t>
            </a:r>
            <a:r>
              <a:rPr lang="zh-CN" altLang="en-US" sz="1400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这里的调动仅仅是针对跨业务组织的调动，</a:t>
            </a:r>
            <a:r>
              <a:rPr lang="zh-CN" altLang="en-US" sz="1400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且仅仅针对年假（和离职重算额度类似</a:t>
            </a:r>
            <a:r>
              <a:rPr lang="zh-CN" altLang="en-US" sz="1400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），且是根据调动日期重算之前业务组织的额度。</a:t>
            </a:r>
            <a:r>
              <a:rPr lang="zh-CN" altLang="en-US" sz="1400" dirty="0" smtClean="0">
                <a:latin typeface="+mn-ea"/>
              </a:rPr>
              <a:t>在新业务组织的额度不会计算，需要手动生成或者通过后台事务自动生成。）</a:t>
            </a:r>
            <a:endParaRPr lang="en-US" altLang="zh-CN" sz="1400" dirty="0" smtClean="0">
              <a:latin typeface="+mn-ea"/>
            </a:endParaRPr>
          </a:p>
          <a:p>
            <a:endParaRPr lang="en-US" altLang="zh-CN" sz="1400" dirty="0" smtClean="0">
              <a:latin typeface="+mn-ea"/>
            </a:endParaRPr>
          </a:p>
          <a:p>
            <a:r>
              <a:rPr lang="en-US" altLang="zh-CN" sz="1400" dirty="0" smtClean="0">
                <a:latin typeface="+mn-ea"/>
              </a:rPr>
              <a:t>【</a:t>
            </a:r>
            <a:r>
              <a:rPr lang="zh-CN" altLang="en-US" sz="1400" dirty="0">
                <a:latin typeface="+mn-ea"/>
              </a:rPr>
              <a:t>操作路径</a:t>
            </a:r>
            <a:r>
              <a:rPr lang="en-US" altLang="zh-CN" sz="1400" dirty="0">
                <a:latin typeface="+mn-ea"/>
              </a:rPr>
              <a:t>】</a:t>
            </a:r>
            <a:r>
              <a:rPr lang="zh-CN" altLang="en-US" sz="1400" dirty="0" smtClean="0">
                <a:latin typeface="+mn-ea"/>
              </a:rPr>
              <a:t>：</a:t>
            </a:r>
            <a:r>
              <a:rPr lang="en-US" altLang="zh-CN" sz="1400" dirty="0">
                <a:latin typeface="+mn-ea"/>
              </a:rPr>
              <a:t> s-HR WEB</a:t>
            </a:r>
            <a:r>
              <a:rPr lang="zh-CN" altLang="en-US" sz="1400" dirty="0">
                <a:latin typeface="+mn-ea"/>
              </a:rPr>
              <a:t>端</a:t>
            </a:r>
            <a:r>
              <a:rPr lang="en-US" altLang="zh-CN" sz="1400" dirty="0">
                <a:latin typeface="+mn-ea"/>
              </a:rPr>
              <a:t>-&gt;</a:t>
            </a:r>
            <a:r>
              <a:rPr lang="zh-CN" altLang="en-US" sz="1400" dirty="0">
                <a:latin typeface="+mn-ea"/>
              </a:rPr>
              <a:t>假期管理</a:t>
            </a:r>
            <a:r>
              <a:rPr lang="en-US" altLang="zh-CN" sz="1400" dirty="0">
                <a:latin typeface="+mn-ea"/>
              </a:rPr>
              <a:t>-&gt;</a:t>
            </a:r>
            <a:r>
              <a:rPr lang="zh-CN" altLang="en-US" sz="1400" dirty="0">
                <a:latin typeface="+mn-ea"/>
              </a:rPr>
              <a:t>假期业务</a:t>
            </a:r>
            <a:r>
              <a:rPr lang="zh-CN" altLang="en-US" sz="1400" dirty="0" smtClean="0">
                <a:latin typeface="+mn-ea"/>
              </a:rPr>
              <a:t>设置</a:t>
            </a:r>
            <a:r>
              <a:rPr lang="en-US" altLang="zh-CN" sz="1400" dirty="0" smtClean="0">
                <a:latin typeface="+mn-ea"/>
              </a:rPr>
              <a:t>-&gt;</a:t>
            </a:r>
            <a:r>
              <a:rPr lang="zh-CN" altLang="en-US" sz="1400" dirty="0" smtClean="0">
                <a:latin typeface="+mn-ea"/>
              </a:rPr>
              <a:t>员工变动假期业务规则设置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127945"/>
            <a:ext cx="5257799" cy="2919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684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调动自动重算假期额度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1</a:t>
            </a:r>
            <a:r>
              <a:rPr lang="zh-CN" altLang="en-US" sz="1400" dirty="0" smtClean="0">
                <a:latin typeface="+mn-ea"/>
              </a:rPr>
              <a:t>、胡小</a:t>
            </a:r>
            <a:r>
              <a:rPr lang="en-US" altLang="zh-CN" sz="1400" dirty="0" smtClean="0">
                <a:latin typeface="+mn-ea"/>
              </a:rPr>
              <a:t>18</a:t>
            </a:r>
            <a:r>
              <a:rPr lang="zh-CN" altLang="en-US" sz="1400" dirty="0" smtClean="0">
                <a:latin typeface="+mn-ea"/>
              </a:rPr>
              <a:t>调动前，在环球机械集团（假期业务组织）</a:t>
            </a:r>
            <a:r>
              <a:rPr lang="en-US" altLang="zh-CN" sz="1400" dirty="0" smtClean="0">
                <a:latin typeface="+mn-ea"/>
              </a:rPr>
              <a:t>2019</a:t>
            </a:r>
            <a:r>
              <a:rPr lang="zh-CN" altLang="en-US" sz="1400" dirty="0" smtClean="0">
                <a:latin typeface="+mn-ea"/>
              </a:rPr>
              <a:t>年的年假额度是</a:t>
            </a:r>
            <a:r>
              <a:rPr lang="en-US" altLang="zh-CN" sz="1400" dirty="0">
                <a:latin typeface="+mn-ea"/>
              </a:rPr>
              <a:t>5</a:t>
            </a:r>
            <a:r>
              <a:rPr lang="zh-CN" altLang="en-US" sz="1400" dirty="0" smtClean="0">
                <a:latin typeface="+mn-ea"/>
              </a:rPr>
              <a:t>天。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17" y="1428751"/>
            <a:ext cx="8631783" cy="242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73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调动自动重算假期额度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2</a:t>
            </a:r>
            <a:r>
              <a:rPr lang="zh-CN" altLang="en-US" sz="1400" dirty="0" smtClean="0">
                <a:latin typeface="+mn-ea"/>
              </a:rPr>
              <a:t>、胡小</a:t>
            </a:r>
            <a:r>
              <a:rPr lang="en-US" altLang="zh-CN" sz="1400" dirty="0" smtClean="0">
                <a:latin typeface="+mn-ea"/>
              </a:rPr>
              <a:t>18</a:t>
            </a:r>
            <a:r>
              <a:rPr lang="zh-CN" altLang="en-US" sz="1400" dirty="0" smtClean="0">
                <a:latin typeface="+mn-ea"/>
              </a:rPr>
              <a:t>在</a:t>
            </a:r>
            <a:r>
              <a:rPr lang="en-US" altLang="zh-CN" sz="1400" dirty="0" smtClean="0">
                <a:latin typeface="+mn-ea"/>
              </a:rPr>
              <a:t>2019-03-11</a:t>
            </a:r>
            <a:r>
              <a:rPr lang="zh-CN" altLang="en-US" sz="1400" dirty="0" smtClean="0">
                <a:latin typeface="+mn-ea"/>
              </a:rPr>
              <a:t>发生跨业务组织调动，调动到了环球集团。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61" y="1428750"/>
            <a:ext cx="8528199" cy="1847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00150"/>
            <a:ext cx="501391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784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调动自动重算假期额度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3</a:t>
            </a:r>
            <a:r>
              <a:rPr lang="zh-CN" altLang="en-US" sz="1400" dirty="0" smtClean="0">
                <a:latin typeface="+mn-ea"/>
              </a:rPr>
              <a:t>、调动生效后，我们可以看到胡小</a:t>
            </a:r>
            <a:r>
              <a:rPr lang="en-US" altLang="zh-CN" sz="1400" dirty="0" smtClean="0">
                <a:latin typeface="+mn-ea"/>
              </a:rPr>
              <a:t>18</a:t>
            </a:r>
            <a:r>
              <a:rPr lang="zh-CN" altLang="en-US" sz="1400" dirty="0" smtClean="0">
                <a:latin typeface="+mn-ea"/>
              </a:rPr>
              <a:t>的假期档案自动发生了变化。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66170"/>
            <a:ext cx="7194699" cy="348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1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调动自动重算假期额度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4</a:t>
            </a:r>
            <a:r>
              <a:rPr lang="zh-CN" altLang="en-US" sz="1400" dirty="0" smtClean="0">
                <a:latin typeface="+mn-ea"/>
              </a:rPr>
              <a:t>、再查看胡小</a:t>
            </a:r>
            <a:r>
              <a:rPr lang="en-US" altLang="zh-CN" sz="1400" dirty="0" smtClean="0">
                <a:latin typeface="+mn-ea"/>
              </a:rPr>
              <a:t>18</a:t>
            </a:r>
            <a:r>
              <a:rPr lang="zh-CN" altLang="en-US" sz="1400" dirty="0" smtClean="0">
                <a:latin typeface="+mn-ea"/>
              </a:rPr>
              <a:t>在环球机械集团（原假期业务组织）</a:t>
            </a:r>
            <a:r>
              <a:rPr lang="en-US" altLang="zh-CN" sz="1400" dirty="0" smtClean="0">
                <a:latin typeface="+mn-ea"/>
              </a:rPr>
              <a:t>2019</a:t>
            </a:r>
            <a:r>
              <a:rPr lang="zh-CN" altLang="en-US" sz="1400" dirty="0" smtClean="0">
                <a:latin typeface="+mn-ea"/>
              </a:rPr>
              <a:t>年的年假额度，会自动按调动日期进行重算。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1" y="1504950"/>
            <a:ext cx="8630166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30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剩余假期额度转出转入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+mn-ea"/>
              </a:rPr>
              <a:t>跨业务组织调动后，会涉及到这些额度处理：</a:t>
            </a:r>
            <a:endParaRPr lang="en-US" altLang="zh-CN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+mn-ea"/>
              </a:rPr>
              <a:t>1</a:t>
            </a:r>
            <a:r>
              <a:rPr lang="zh-CN" altLang="en-US" sz="2000" dirty="0" smtClean="0">
                <a:latin typeface="+mn-ea"/>
              </a:rPr>
              <a:t>、在原业务组织额度的重算（前面已讲，也可以不勾选参数不做重算）；</a:t>
            </a:r>
            <a:endParaRPr lang="en-US" altLang="zh-CN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+mn-ea"/>
              </a:rPr>
              <a:t>2</a:t>
            </a:r>
            <a:r>
              <a:rPr lang="zh-CN" altLang="en-US" sz="2000" dirty="0" smtClean="0">
                <a:latin typeface="+mn-ea"/>
              </a:rPr>
              <a:t>、在新业务组织额度的生成；</a:t>
            </a:r>
            <a:endParaRPr lang="en-US" altLang="zh-CN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+mn-ea"/>
              </a:rPr>
              <a:t>3</a:t>
            </a:r>
            <a:r>
              <a:rPr lang="zh-CN" altLang="en-US" sz="2000" dirty="0" smtClean="0">
                <a:latin typeface="+mn-ea"/>
              </a:rPr>
              <a:t>、原业务没有用完的额度转入新业务组织。</a:t>
            </a:r>
            <a:endParaRPr lang="en-US" altLang="zh-CN" sz="2000" dirty="0">
              <a:latin typeface="+mn-ea"/>
            </a:endParaRPr>
          </a:p>
          <a:p>
            <a:endParaRPr lang="en-US" altLang="zh-CN" sz="1400" dirty="0" smtClean="0">
              <a:latin typeface="+mn-ea"/>
            </a:endParaRPr>
          </a:p>
          <a:p>
            <a:endParaRPr lang="en-US" altLang="zh-CN" sz="14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198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假期制度分录启用半天假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234"/>
            <a:ext cx="6407044" cy="410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29401" y="678418"/>
            <a:ext cx="28695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、只有当主表上启用</a:t>
            </a:r>
            <a:endParaRPr lang="en-US" altLang="zh-CN" dirty="0" smtClean="0"/>
          </a:p>
          <a:p>
            <a:r>
              <a:rPr lang="zh-CN" altLang="en-US" dirty="0" smtClean="0"/>
              <a:t>了半天假那么分录上才</a:t>
            </a:r>
            <a:endParaRPr lang="en-US" altLang="zh-CN" dirty="0" smtClean="0"/>
          </a:p>
          <a:p>
            <a:r>
              <a:rPr lang="zh-CN" altLang="en-US" dirty="0" smtClean="0"/>
              <a:t>可以启用半天假，否则</a:t>
            </a:r>
            <a:endParaRPr lang="en-US" altLang="zh-CN" dirty="0" smtClean="0"/>
          </a:p>
          <a:p>
            <a:r>
              <a:rPr lang="zh-CN" altLang="en-US" dirty="0" smtClean="0"/>
              <a:t>分录上不能启用半天假。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、各个分录上都可以分</a:t>
            </a:r>
            <a:endParaRPr lang="en-US" altLang="zh-CN" dirty="0" smtClean="0"/>
          </a:p>
          <a:p>
            <a:r>
              <a:rPr lang="zh-CN" altLang="en-US" dirty="0" smtClean="0"/>
              <a:t>别进行控制是否要启用</a:t>
            </a:r>
            <a:endParaRPr lang="en-US" altLang="zh-CN" dirty="0" smtClean="0"/>
          </a:p>
          <a:p>
            <a:r>
              <a:rPr lang="zh-CN" altLang="en-US" dirty="0" smtClean="0"/>
              <a:t>半天假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327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剩余假期额度转出转入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31623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latin typeface="+mn-ea"/>
              </a:rPr>
              <a:t>在新业务组织额度的生成，和其它生成额度一样，可以通过后台事务自动生成，也可以手动生成。</a:t>
            </a:r>
            <a:endParaRPr lang="en-US" altLang="zh-CN" sz="1600" dirty="0" smtClean="0">
              <a:latin typeface="+mn-ea"/>
            </a:endParaRPr>
          </a:p>
          <a:p>
            <a:endParaRPr lang="en-US" altLang="zh-CN" sz="1600" dirty="0">
              <a:latin typeface="+mn-ea"/>
            </a:endParaRPr>
          </a:p>
          <a:p>
            <a:r>
              <a:rPr lang="zh-CN" altLang="en-US" sz="1600" dirty="0">
                <a:latin typeface="+mn-ea"/>
              </a:rPr>
              <a:t>注意的是在业务组织生成额度的时候，是否要根据调度日期进行折算，由额度规则处“按跨业务组织调动的生效日期折算”参数确定。</a:t>
            </a:r>
            <a:endParaRPr lang="en-US" altLang="zh-CN" sz="1600" dirty="0">
              <a:latin typeface="+mn-ea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576" y="617839"/>
            <a:ext cx="4873249" cy="4226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131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剩余假期额度转出转入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420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latin typeface="+mn-ea"/>
              </a:rPr>
              <a:t>生成胡小</a:t>
            </a:r>
            <a:r>
              <a:rPr lang="en-US" altLang="zh-CN" sz="1600" dirty="0" smtClean="0">
                <a:latin typeface="+mn-ea"/>
              </a:rPr>
              <a:t>18</a:t>
            </a:r>
            <a:r>
              <a:rPr lang="zh-CN" altLang="en-US" sz="1600" dirty="0" smtClean="0">
                <a:latin typeface="+mn-ea"/>
              </a:rPr>
              <a:t>在环球集团的年假额度</a:t>
            </a:r>
            <a:endParaRPr lang="en-US" altLang="zh-CN" sz="1600" dirty="0" smtClean="0">
              <a:latin typeface="+mn-ea"/>
            </a:endParaRPr>
          </a:p>
          <a:p>
            <a:r>
              <a:rPr lang="zh-CN" altLang="en-US" sz="1600" dirty="0" smtClean="0">
                <a:latin typeface="+mn-ea"/>
              </a:rPr>
              <a:t>可以看到生效日期和额度值，会按照调动日期进行处理的。</a:t>
            </a:r>
            <a:endParaRPr lang="en-US" altLang="zh-CN" sz="1600" dirty="0">
              <a:latin typeface="+mn-ea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67" y="1504950"/>
            <a:ext cx="8699649" cy="2795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20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剩余假期额度转出转入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1</a:t>
            </a:r>
            <a:r>
              <a:rPr lang="zh-CN" altLang="en-US" sz="1400" dirty="0" smtClean="0">
                <a:latin typeface="+mn-ea"/>
              </a:rPr>
              <a:t>、将胡小</a:t>
            </a:r>
            <a:r>
              <a:rPr lang="en-US" altLang="zh-CN" sz="1400" dirty="0" smtClean="0">
                <a:latin typeface="+mn-ea"/>
              </a:rPr>
              <a:t>18</a:t>
            </a:r>
            <a:r>
              <a:rPr lang="zh-CN" altLang="en-US" sz="1400" dirty="0" smtClean="0">
                <a:latin typeface="+mn-ea"/>
              </a:rPr>
              <a:t>调动</a:t>
            </a:r>
            <a:r>
              <a:rPr lang="zh-CN" altLang="en-US" sz="1400" dirty="0">
                <a:latin typeface="+mn-ea"/>
              </a:rPr>
              <a:t>前（环球机械集团）</a:t>
            </a:r>
            <a:r>
              <a:rPr lang="zh-CN" altLang="en-US" sz="1400" dirty="0" smtClean="0">
                <a:latin typeface="+mn-ea"/>
              </a:rPr>
              <a:t>的剩余额度转到新业务组织（环球集团）。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36" y="1148453"/>
            <a:ext cx="8757989" cy="264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069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剩余假期额度转出转入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2</a:t>
            </a:r>
            <a:r>
              <a:rPr lang="zh-CN" altLang="en-US" sz="1400" dirty="0" smtClean="0">
                <a:latin typeface="+mn-ea"/>
              </a:rPr>
              <a:t>、查看转出转入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86" y="1200150"/>
            <a:ext cx="87630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019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剩余假期额度转出转入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3</a:t>
            </a:r>
            <a:r>
              <a:rPr lang="zh-CN" altLang="en-US" sz="1400" dirty="0" smtClean="0">
                <a:latin typeface="+mn-ea"/>
              </a:rPr>
              <a:t>、剩余额度转入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11" y="1258710"/>
            <a:ext cx="8775849" cy="245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133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剩余假期额度转出转入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+mn-ea"/>
              </a:rPr>
              <a:t>4</a:t>
            </a:r>
            <a:r>
              <a:rPr lang="zh-CN" altLang="en-US" sz="1400" dirty="0" smtClean="0">
                <a:latin typeface="+mn-ea"/>
              </a:rPr>
              <a:t>、查看新旧业务组织胡小</a:t>
            </a:r>
            <a:r>
              <a:rPr lang="en-US" altLang="zh-CN" sz="1400" dirty="0" smtClean="0">
                <a:latin typeface="+mn-ea"/>
              </a:rPr>
              <a:t>18</a:t>
            </a:r>
            <a:r>
              <a:rPr lang="zh-CN" altLang="en-US" sz="1400" dirty="0" smtClean="0">
                <a:latin typeface="+mn-ea"/>
              </a:rPr>
              <a:t>的额度结果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200150"/>
            <a:ext cx="8586539" cy="2921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518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剩余假期额度转出转入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+mn-ea"/>
              </a:rPr>
              <a:t>注：若新业务组织没有对应的额度记录，则无法将旧业务组织的剩余额度转到新业务组织。</a:t>
            </a:r>
            <a:endParaRPr lang="en-US" altLang="zh-CN" sz="1400" dirty="0" smtClean="0">
              <a:latin typeface="+mn-ea"/>
            </a:endParaRPr>
          </a:p>
          <a:p>
            <a:endParaRPr lang="en-US" altLang="zh-CN" sz="1400" dirty="0">
              <a:latin typeface="+mn-ea"/>
            </a:endParaRPr>
          </a:p>
          <a:p>
            <a:r>
              <a:rPr lang="zh-CN" altLang="en-US" sz="1400" dirty="0" smtClean="0">
                <a:latin typeface="+mn-ea"/>
              </a:rPr>
              <a:t>以胡小</a:t>
            </a:r>
            <a:r>
              <a:rPr lang="en-US" altLang="zh-CN" sz="1400" dirty="0" smtClean="0">
                <a:latin typeface="+mn-ea"/>
              </a:rPr>
              <a:t>18</a:t>
            </a:r>
            <a:r>
              <a:rPr lang="zh-CN" altLang="en-US" sz="1400" dirty="0" smtClean="0">
                <a:latin typeface="+mn-ea"/>
              </a:rPr>
              <a:t>的事假转出为例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504951"/>
            <a:ext cx="8368896" cy="3124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105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剩余假期额度转出转入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342900" y="742950"/>
            <a:ext cx="81153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+mn-ea"/>
              </a:rPr>
              <a:t>进行转入的时候，没有对应的转入假期类型关联，可点击后人为选择假期额度。</a:t>
            </a:r>
            <a:endParaRPr lang="en-US" altLang="zh-CN" sz="1400" dirty="0" smtClean="0">
              <a:latin typeface="+mn-ea"/>
            </a:endParaRPr>
          </a:p>
          <a:p>
            <a:r>
              <a:rPr lang="zh-CN" altLang="en-US" sz="1400" dirty="0" smtClean="0">
                <a:latin typeface="+mn-ea"/>
              </a:rPr>
              <a:t>如果新业务组织没有额度记录，那这里没有额度记录可选，就无法进行转入</a:t>
            </a:r>
            <a:r>
              <a:rPr lang="en-US" altLang="zh-CN" sz="1400" dirty="0" smtClean="0">
                <a:latin typeface="+mn-ea"/>
              </a:rPr>
              <a:t>---------</a:t>
            </a:r>
            <a:r>
              <a:rPr lang="zh-CN" altLang="en-US" sz="1400" dirty="0" smtClean="0">
                <a:latin typeface="+mn-ea"/>
              </a:rPr>
              <a:t>这里是否要自动生成新业务组织的额度？生成哪个周期？后面会考虑。</a:t>
            </a:r>
            <a:endParaRPr lang="en-US" altLang="zh-CN" sz="1400" dirty="0" smtClean="0">
              <a:latin typeface="+mn-ea"/>
            </a:endParaRPr>
          </a:p>
          <a:p>
            <a:r>
              <a:rPr lang="zh-CN" altLang="en-US" sz="1400" dirty="0" smtClean="0">
                <a:latin typeface="+mn-ea"/>
              </a:rPr>
              <a:t>当然，这里没有事假的额度记录，也可以将遗留的事假转到其它假期上面（这里是年假）。</a:t>
            </a:r>
            <a:endParaRPr lang="zh-CN" altLang="en-US" sz="1400" dirty="0">
              <a:latin typeface="+mn-ea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46787"/>
            <a:ext cx="8405564" cy="303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842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sz="3200" dirty="0" smtClean="0"/>
              <a:t>加班转调休操作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820335095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操作流程介绍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674964"/>
            <a:ext cx="8367712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1</a:t>
            </a:r>
            <a:r>
              <a:rPr lang="zh-CN" altLang="en-US" b="1" dirty="0"/>
              <a:t>、配置调休</a:t>
            </a:r>
            <a:r>
              <a:rPr lang="zh-CN" altLang="en-US" b="1" dirty="0" smtClean="0"/>
              <a:t>规则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zh-CN" sz="1600" dirty="0"/>
              <a:t>选择转调休来源、配置单位</a:t>
            </a:r>
            <a:r>
              <a:rPr lang="zh-CN" altLang="zh-CN" sz="1600" dirty="0" smtClean="0"/>
              <a:t>转换规则</a:t>
            </a:r>
            <a:r>
              <a:rPr lang="en-US" altLang="zh-CN" sz="1600" dirty="0" smtClean="0"/>
              <a:t>(</a:t>
            </a:r>
            <a:r>
              <a:rPr lang="zh-CN" altLang="zh-CN" sz="1600" dirty="0" smtClean="0"/>
              <a:t>因为</a:t>
            </a:r>
            <a:r>
              <a:rPr lang="zh-CN" altLang="zh-CN" sz="1600" dirty="0"/>
              <a:t>加班的单位是小时，调休假的单位可能</a:t>
            </a:r>
            <a:r>
              <a:rPr lang="zh-CN" altLang="zh-CN" sz="1600" dirty="0" smtClean="0"/>
              <a:t>是天</a:t>
            </a:r>
            <a:r>
              <a:rPr lang="en-US" altLang="zh-CN" sz="1600" dirty="0" smtClean="0"/>
              <a:t>)</a:t>
            </a:r>
            <a:r>
              <a:rPr lang="zh-CN" altLang="zh-CN" sz="1600" dirty="0" smtClean="0"/>
              <a:t>等</a:t>
            </a:r>
            <a:r>
              <a:rPr lang="zh-CN" altLang="en-US" sz="1600" dirty="0"/>
              <a:t>。</a:t>
            </a:r>
            <a:endParaRPr lang="zh-CN" altLang="zh-CN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1828"/>
            <a:ext cx="7092950" cy="3458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983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半天假的应用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1" y="525234"/>
            <a:ext cx="7259390" cy="410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24803" y="1276350"/>
            <a:ext cx="20313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、单人请假单请</a:t>
            </a:r>
            <a:endParaRPr lang="en-US" altLang="zh-CN" dirty="0" smtClean="0"/>
          </a:p>
          <a:p>
            <a:r>
              <a:rPr lang="zh-CN" altLang="en-US" dirty="0" smtClean="0"/>
              <a:t>半天假。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、多人请假单还</a:t>
            </a:r>
            <a:endParaRPr lang="en-US" altLang="zh-CN" dirty="0" smtClean="0"/>
          </a:p>
          <a:p>
            <a:r>
              <a:rPr lang="zh-CN" altLang="en-US" dirty="0" smtClean="0"/>
              <a:t>是根据班次和请假</a:t>
            </a:r>
            <a:endParaRPr lang="en-US" altLang="zh-CN" dirty="0" smtClean="0"/>
          </a:p>
          <a:p>
            <a:r>
              <a:rPr lang="zh-CN" altLang="en-US" dirty="0" smtClean="0"/>
              <a:t>开始结束时间的交</a:t>
            </a:r>
            <a:endParaRPr lang="en-US" altLang="zh-CN" dirty="0" smtClean="0"/>
          </a:p>
          <a:p>
            <a:r>
              <a:rPr lang="zh-CN" altLang="en-US" dirty="0" smtClean="0"/>
              <a:t>集计算请假时长。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242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操作流程介绍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674964"/>
            <a:ext cx="8367712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2</a:t>
            </a:r>
            <a:r>
              <a:rPr lang="zh-CN" altLang="en-US" b="1" dirty="0" smtClean="0"/>
              <a:t>、</a:t>
            </a:r>
            <a:r>
              <a:rPr lang="zh-CN" altLang="en-US" b="1" dirty="0"/>
              <a:t>设置假期</a:t>
            </a:r>
            <a:r>
              <a:rPr lang="zh-CN" altLang="en-US" b="1" dirty="0" smtClean="0"/>
              <a:t>制度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转调休是否取整、选择调休规则</a:t>
            </a:r>
            <a:r>
              <a:rPr lang="zh-CN" altLang="en-US" sz="1600" dirty="0" smtClean="0"/>
              <a:t>等。</a:t>
            </a:r>
            <a:endParaRPr lang="zh-CN" altLang="zh-CN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1521993"/>
            <a:ext cx="4419599" cy="3488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67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操作流程介绍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674964"/>
            <a:ext cx="83677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3</a:t>
            </a:r>
            <a:r>
              <a:rPr lang="zh-CN" altLang="en-US" b="1" dirty="0" smtClean="0"/>
              <a:t>、</a:t>
            </a:r>
            <a:r>
              <a:rPr lang="zh-CN" altLang="en-US" b="1" dirty="0"/>
              <a:t>员工假期档案关联假期</a:t>
            </a:r>
            <a:r>
              <a:rPr lang="zh-CN" altLang="en-US" b="1" dirty="0" smtClean="0"/>
              <a:t>制度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b="1" dirty="0"/>
              <a:t>4</a:t>
            </a:r>
            <a:r>
              <a:rPr lang="zh-CN" altLang="en-US" b="1" dirty="0"/>
              <a:t>、生成调休</a:t>
            </a:r>
            <a:r>
              <a:rPr lang="zh-CN" altLang="en-US" b="1" dirty="0" smtClean="0"/>
              <a:t>额度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endParaRPr lang="zh-CN" altLang="zh-CN" b="1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17194"/>
            <a:ext cx="7924800" cy="1587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0" y="3257550"/>
            <a:ext cx="20383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42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操作流程介绍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674964"/>
            <a:ext cx="8367712" cy="460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5</a:t>
            </a:r>
            <a:r>
              <a:rPr lang="zh-CN" altLang="en-US" b="1" dirty="0"/>
              <a:t>、查看生成的调休</a:t>
            </a:r>
            <a:r>
              <a:rPr lang="zh-CN" altLang="en-US" b="1" dirty="0" smtClean="0"/>
              <a:t>额度</a:t>
            </a:r>
            <a:endParaRPr lang="en-US" altLang="zh-CN" b="1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76350"/>
            <a:ext cx="8545591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833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操作流程介绍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674964"/>
            <a:ext cx="836771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6</a:t>
            </a:r>
            <a:r>
              <a:rPr lang="zh-CN" altLang="zh-CN" b="1" dirty="0"/>
              <a:t>、查看加班转调休</a:t>
            </a:r>
            <a:r>
              <a:rPr lang="zh-CN" altLang="zh-CN" b="1" dirty="0" smtClean="0"/>
              <a:t>明细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通过加班转调休明细列表，可以看到转调休来源（不同规则可能来源不同）、来源的加班时长是多少、转调休的额度结果是多少、是哪一条加班单（或者哪一天的日考勤结果）转来的。</a:t>
            </a:r>
            <a:endParaRPr lang="en-US" altLang="zh-CN" sz="1600" dirty="0" smtClean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4" y="1921458"/>
            <a:ext cx="8155851" cy="308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026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操作流程介绍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674964"/>
            <a:ext cx="836771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7</a:t>
            </a:r>
            <a:r>
              <a:rPr lang="zh-CN" altLang="zh-CN" b="1" dirty="0" smtClean="0"/>
              <a:t>、</a:t>
            </a:r>
            <a:r>
              <a:rPr lang="zh-CN" altLang="en-US" b="1" dirty="0"/>
              <a:t>查看调休明细表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新的查询</a:t>
            </a:r>
            <a:r>
              <a:rPr lang="zh-CN" altLang="en-US" sz="1600" dirty="0" smtClean="0"/>
              <a:t>方式是</a:t>
            </a:r>
            <a:r>
              <a:rPr lang="zh-CN" altLang="en-US" sz="1600" dirty="0"/>
              <a:t>根据加班转调休明细数据来做的汇总</a:t>
            </a:r>
            <a:r>
              <a:rPr lang="zh-CN" altLang="en-US" sz="1600" dirty="0" smtClean="0"/>
              <a:t>。而历史查询方式是直接查的加班单，会和调休额度有一定的偏差。</a:t>
            </a:r>
            <a:endParaRPr lang="en-US" altLang="zh-CN" sz="16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65" y="1885950"/>
            <a:ext cx="806823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61" y="2307522"/>
            <a:ext cx="8853239" cy="2649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79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重要说明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674964"/>
            <a:ext cx="836771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/>
              <a:t>1</a:t>
            </a:r>
            <a:r>
              <a:rPr lang="zh-CN" altLang="en-US" b="1" dirty="0"/>
              <a:t>、请调休假时扣减调休</a:t>
            </a:r>
            <a:r>
              <a:rPr lang="en-US" altLang="zh-CN" b="1" dirty="0"/>
              <a:t>OT</a:t>
            </a:r>
            <a:r>
              <a:rPr lang="zh-CN" altLang="en-US" b="1" dirty="0" smtClean="0"/>
              <a:t>顺序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查看调休明细表时，其中的已调休额度，是根据调休规则中的“请调休假时扣减调休</a:t>
            </a:r>
            <a:r>
              <a:rPr lang="en-US" altLang="zh-CN" sz="1600" dirty="0"/>
              <a:t>OT</a:t>
            </a:r>
            <a:r>
              <a:rPr lang="zh-CN" altLang="en-US" sz="1600" dirty="0"/>
              <a:t>优先级”来实时查询的。</a:t>
            </a:r>
            <a:endParaRPr lang="en-US" altLang="zh-CN" sz="1600" dirty="0" smtClean="0"/>
          </a:p>
        </p:txBody>
      </p:sp>
      <p:pic>
        <p:nvPicPr>
          <p:cNvPr id="10" name="图片 9"/>
          <p:cNvPicPr/>
          <p:nvPr/>
        </p:nvPicPr>
        <p:blipFill>
          <a:blip r:embed="rId2"/>
          <a:stretch>
            <a:fillRect/>
          </a:stretch>
        </p:blipFill>
        <p:spPr>
          <a:xfrm>
            <a:off x="457199" y="1953895"/>
            <a:ext cx="7467601" cy="2980055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71" y="2257425"/>
            <a:ext cx="8791629" cy="26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774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重要说明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674964"/>
            <a:ext cx="8367712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2</a:t>
            </a:r>
            <a:r>
              <a:rPr lang="zh-CN" altLang="en-US" b="1" dirty="0" smtClean="0"/>
              <a:t>、</a:t>
            </a:r>
            <a:r>
              <a:rPr lang="zh-CN" altLang="en-US" b="1" dirty="0"/>
              <a:t>转调休来源“日考勤结果”</a:t>
            </a:r>
            <a:r>
              <a:rPr lang="zh-CN" altLang="en-US" b="1" dirty="0" smtClean="0"/>
              <a:t>说明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A</a:t>
            </a:r>
            <a:r>
              <a:rPr lang="zh-CN" altLang="en-US" sz="1600" dirty="0"/>
              <a:t>、来源是“日考勤结果”时，是取考勤明细的调休</a:t>
            </a:r>
            <a:r>
              <a:rPr lang="en-US" altLang="zh-CN" sz="1600" dirty="0"/>
              <a:t>OT1</a:t>
            </a:r>
            <a:r>
              <a:rPr lang="zh-CN" altLang="en-US" sz="1600" dirty="0"/>
              <a:t>小时数、调休</a:t>
            </a:r>
            <a:r>
              <a:rPr lang="en-US" altLang="zh-CN" sz="1600" dirty="0"/>
              <a:t>OT2</a:t>
            </a:r>
            <a:r>
              <a:rPr lang="zh-CN" altLang="en-US" sz="1600" dirty="0"/>
              <a:t>小时数、调休</a:t>
            </a:r>
            <a:r>
              <a:rPr lang="en-US" altLang="zh-CN" sz="1600" dirty="0"/>
              <a:t>OT3</a:t>
            </a:r>
            <a:r>
              <a:rPr lang="zh-CN" altLang="en-US" sz="1600" dirty="0"/>
              <a:t>小时数</a:t>
            </a:r>
            <a:r>
              <a:rPr lang="en-US" altLang="zh-CN" sz="1600" dirty="0"/>
              <a:t>3</a:t>
            </a:r>
            <a:r>
              <a:rPr lang="zh-CN" altLang="en-US" sz="1600" dirty="0"/>
              <a:t>个项目的值。可设置自定义公式修改这</a:t>
            </a:r>
            <a:r>
              <a:rPr lang="en-US" altLang="zh-CN" sz="1600" dirty="0"/>
              <a:t>3</a:t>
            </a:r>
            <a:r>
              <a:rPr lang="zh-CN" altLang="en-US" sz="1600" dirty="0"/>
              <a:t>个项目的值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endParaRPr lang="zh-CN" altLang="en-US" sz="1600" dirty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B</a:t>
            </a:r>
            <a:r>
              <a:rPr lang="zh-CN" altLang="en-US" sz="1600" dirty="0"/>
              <a:t>、若是按“月”生成的调休额度，来源是“日考勤结果”，生成时基准日期选择</a:t>
            </a:r>
            <a:r>
              <a:rPr lang="en-US" altLang="zh-CN" sz="1600" dirty="0"/>
              <a:t>20180203</a:t>
            </a:r>
            <a:r>
              <a:rPr lang="zh-CN" altLang="en-US" sz="1600" dirty="0"/>
              <a:t>，代表生成</a:t>
            </a:r>
            <a:r>
              <a:rPr lang="en-US" altLang="zh-CN" sz="1600" dirty="0"/>
              <a:t>2018</a:t>
            </a:r>
            <a:r>
              <a:rPr lang="zh-CN" altLang="en-US" sz="1600" dirty="0"/>
              <a:t>年</a:t>
            </a:r>
            <a:r>
              <a:rPr lang="en-US" altLang="zh-CN" sz="1600" dirty="0"/>
              <a:t>2</a:t>
            </a:r>
            <a:r>
              <a:rPr lang="zh-CN" altLang="en-US" sz="1600" dirty="0"/>
              <a:t>月的调休额度，则会找</a:t>
            </a:r>
            <a:r>
              <a:rPr lang="en-US" altLang="zh-CN" sz="1600" dirty="0"/>
              <a:t>20180201~20180228</a:t>
            </a:r>
            <a:r>
              <a:rPr lang="zh-CN" altLang="en-US" sz="1600" dirty="0"/>
              <a:t>的考勤明细结果来生成</a:t>
            </a:r>
            <a:r>
              <a:rPr lang="en-US" altLang="zh-CN" sz="1600" dirty="0"/>
              <a:t>2</a:t>
            </a:r>
            <a:r>
              <a:rPr lang="zh-CN" altLang="en-US" sz="1600" dirty="0"/>
              <a:t>月的调休额度。</a:t>
            </a:r>
          </a:p>
        </p:txBody>
      </p:sp>
    </p:spTree>
    <p:extLst>
      <p:ext uri="{BB962C8B-B14F-4D97-AF65-F5344CB8AC3E}">
        <p14:creationId xmlns:p14="http://schemas.microsoft.com/office/powerpoint/2010/main" val="288517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重要说明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674964"/>
            <a:ext cx="8367712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3</a:t>
            </a:r>
            <a:r>
              <a:rPr lang="zh-CN" altLang="en-US" b="1" dirty="0"/>
              <a:t>、变更转调休</a:t>
            </a:r>
            <a:r>
              <a:rPr lang="zh-CN" altLang="en-US" b="1" dirty="0" smtClean="0"/>
              <a:t>来源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若</a:t>
            </a:r>
            <a:r>
              <a:rPr lang="zh-CN" altLang="en-US" sz="1600" dirty="0"/>
              <a:t>之前是按自然年生成的调休额度，来源是“加班单”，现在变更为“日考勤结果”，则会按最新的“日考勤结果”生成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endParaRPr lang="zh-CN" altLang="en-US" sz="1600" dirty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生成过程：先将已有的那条调休额度的标准额度变更为</a:t>
            </a:r>
            <a:r>
              <a:rPr lang="en-US" altLang="zh-CN" sz="1600" dirty="0"/>
              <a:t>0</a:t>
            </a:r>
            <a:r>
              <a:rPr lang="zh-CN" altLang="en-US" sz="1600" dirty="0"/>
              <a:t>，再通过考勤明细结果，重新计算标准额度，并在加班转调休明细列表生成对应的记录。原来调休额度记录上的增减额度、已用额度不会发生变化</a:t>
            </a:r>
            <a:r>
              <a:rPr lang="zh-CN" altLang="en-US" sz="1600" dirty="0" smtClean="0"/>
              <a:t>。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91073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重要说明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="" xmlns:a16="http://schemas.microsoft.com/office/drawing/2014/main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="" xmlns:a16="http://schemas.microsoft.com/office/drawing/2014/main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8" y="674964"/>
            <a:ext cx="8367712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4</a:t>
            </a:r>
            <a:r>
              <a:rPr lang="zh-CN" altLang="en-US" b="1" dirty="0" smtClean="0"/>
              <a:t>、</a:t>
            </a:r>
            <a:r>
              <a:rPr lang="zh-CN" altLang="en-US" b="1" dirty="0"/>
              <a:t>变更周期类型（谨慎操作</a:t>
            </a:r>
            <a:r>
              <a:rPr lang="zh-CN" altLang="en-US" b="1" dirty="0" smtClean="0"/>
              <a:t>）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zh-CN" sz="1600" dirty="0"/>
              <a:t>原周期类型为【自然月】，且已存在额度记录：</a:t>
            </a:r>
            <a:r>
              <a:rPr lang="en-US" altLang="zh-CN" sz="1600" dirty="0"/>
              <a:t>1</a:t>
            </a:r>
            <a:r>
              <a:rPr lang="zh-CN" altLang="zh-CN" sz="1600" dirty="0"/>
              <a:t>月 </a:t>
            </a:r>
            <a:r>
              <a:rPr lang="en-US" altLang="zh-CN" sz="1600" dirty="0"/>
              <a:t> 2018-1-1~2018-1-31  </a:t>
            </a:r>
            <a:r>
              <a:rPr lang="zh-CN" altLang="zh-CN" sz="1600" dirty="0"/>
              <a:t>标准额度</a:t>
            </a:r>
            <a:r>
              <a:rPr lang="en-US" altLang="zh-CN" sz="1600" dirty="0"/>
              <a:t>5h</a:t>
            </a:r>
            <a:r>
              <a:rPr lang="zh-CN" altLang="zh-CN" sz="1600" dirty="0"/>
              <a:t>；</a:t>
            </a:r>
            <a:r>
              <a:rPr lang="en-US" altLang="zh-CN" sz="1600" dirty="0"/>
              <a:t>2</a:t>
            </a:r>
            <a:r>
              <a:rPr lang="zh-CN" altLang="zh-CN" sz="1600" dirty="0"/>
              <a:t>月 </a:t>
            </a:r>
            <a:r>
              <a:rPr lang="en-US" altLang="zh-CN" sz="1600" dirty="0"/>
              <a:t> 2018-2-1~2018-2-28  </a:t>
            </a:r>
            <a:r>
              <a:rPr lang="zh-CN" altLang="zh-CN" sz="1600" dirty="0"/>
              <a:t>标准额度</a:t>
            </a:r>
            <a:r>
              <a:rPr lang="en-US" altLang="zh-CN" sz="1600" dirty="0"/>
              <a:t>3h</a:t>
            </a:r>
            <a:r>
              <a:rPr lang="zh-CN" altLang="zh-CN" sz="1600" dirty="0"/>
              <a:t>；</a:t>
            </a:r>
            <a:r>
              <a:rPr lang="en-US" altLang="zh-CN" sz="1600" dirty="0"/>
              <a:t>3</a:t>
            </a:r>
            <a:r>
              <a:rPr lang="zh-CN" altLang="zh-CN" sz="1600" dirty="0"/>
              <a:t>月 </a:t>
            </a:r>
            <a:r>
              <a:rPr lang="en-US" altLang="zh-CN" sz="1600" dirty="0"/>
              <a:t> 2018-3-1~2018-3-31  </a:t>
            </a:r>
            <a:r>
              <a:rPr lang="zh-CN" altLang="zh-CN" sz="1600" dirty="0"/>
              <a:t>标准额度</a:t>
            </a:r>
            <a:r>
              <a:rPr lang="en-US" altLang="zh-CN" sz="1600" dirty="0"/>
              <a:t>4h</a:t>
            </a:r>
            <a:r>
              <a:rPr lang="zh-CN" altLang="zh-CN" sz="1600" dirty="0"/>
              <a:t>；修改周期类型为【自然季度】，则生成</a:t>
            </a:r>
            <a:r>
              <a:rPr lang="en-US" altLang="zh-CN" sz="1600" dirty="0"/>
              <a:t>2018-1-1~2018-3-31 </a:t>
            </a:r>
            <a:r>
              <a:rPr lang="zh-CN" altLang="zh-CN" sz="1600" dirty="0"/>
              <a:t>的额度记录时，会提示“生成额度时提示：</a:t>
            </a:r>
            <a:r>
              <a:rPr lang="en-US" altLang="zh-CN" sz="1600" dirty="0"/>
              <a:t>xxx</a:t>
            </a:r>
            <a:r>
              <a:rPr lang="zh-CN" altLang="zh-CN" sz="1600" dirty="0"/>
              <a:t>系统中已有调休额度周期</a:t>
            </a:r>
            <a:r>
              <a:rPr lang="en-US" altLang="zh-CN" sz="1600" dirty="0"/>
              <a:t>[2018-01-01~2018-01-31]</a:t>
            </a:r>
            <a:r>
              <a:rPr lang="zh-CN" altLang="zh-CN" sz="1600" dirty="0"/>
              <a:t>、</a:t>
            </a:r>
            <a:r>
              <a:rPr lang="en-US" altLang="zh-CN" sz="1600" dirty="0"/>
              <a:t>[2018-02-01~2018-02-28]</a:t>
            </a:r>
            <a:r>
              <a:rPr lang="zh-CN" altLang="zh-CN" sz="1600" dirty="0"/>
              <a:t>、</a:t>
            </a:r>
            <a:r>
              <a:rPr lang="en-US" altLang="zh-CN" sz="1600" dirty="0"/>
              <a:t>[2018-03-01~2018-03-31]</a:t>
            </a:r>
            <a:r>
              <a:rPr lang="zh-CN" altLang="zh-CN" sz="1600" dirty="0"/>
              <a:t>与此次预生成的周期</a:t>
            </a:r>
            <a:r>
              <a:rPr lang="en-US" altLang="zh-CN" sz="1600" dirty="0"/>
              <a:t>[2018-01-01~2018-03-31]</a:t>
            </a:r>
            <a:r>
              <a:rPr lang="zh-CN" altLang="zh-CN" sz="1600" dirty="0"/>
              <a:t>存在交叉，生成额度失败。”所以建议在当前周期类型的结束节点修改周期类型，比如由【自然月】修改为【自然季度】，建议在</a:t>
            </a:r>
            <a:r>
              <a:rPr lang="en-US" altLang="zh-CN" sz="1600" dirty="0"/>
              <a:t>3.31</a:t>
            </a:r>
            <a:r>
              <a:rPr lang="zh-CN" altLang="zh-CN" sz="1600" dirty="0"/>
              <a:t>、</a:t>
            </a:r>
            <a:r>
              <a:rPr lang="en-US" altLang="zh-CN" sz="1600" dirty="0"/>
              <a:t>6.30</a:t>
            </a:r>
            <a:r>
              <a:rPr lang="zh-CN" altLang="zh-CN" sz="1600" dirty="0"/>
              <a:t>、</a:t>
            </a:r>
            <a:r>
              <a:rPr lang="en-US" altLang="zh-CN" sz="1600" dirty="0"/>
              <a:t>9.30</a:t>
            </a:r>
            <a:r>
              <a:rPr lang="zh-CN" altLang="zh-CN" sz="1600" dirty="0"/>
              <a:t>、</a:t>
            </a:r>
            <a:r>
              <a:rPr lang="en-US" altLang="zh-CN" sz="1600" dirty="0"/>
              <a:t>12.31</a:t>
            </a:r>
            <a:r>
              <a:rPr lang="zh-CN" altLang="zh-CN" sz="1600" dirty="0"/>
              <a:t>进行修改</a:t>
            </a:r>
            <a:r>
              <a:rPr lang="zh-CN" altLang="zh-CN" sz="1600" dirty="0" smtClean="0"/>
              <a:t>。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7911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sz="3200" dirty="0" smtClean="0"/>
              <a:t>弹性班请假算时长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33851066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68151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半天假的应用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49101" y="525234"/>
            <a:ext cx="3533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</a:t>
            </a:r>
            <a:r>
              <a:rPr lang="zh-CN" altLang="en-US" dirty="0" smtClean="0"/>
              <a:t>、员工自助我要请假，请半天假</a:t>
            </a:r>
            <a:endParaRPr lang="zh-CN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65991"/>
            <a:ext cx="8253164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569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半天假的应用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4228"/>
            <a:ext cx="2743199" cy="4879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9101" y="805934"/>
            <a:ext cx="3302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</a:t>
            </a:r>
            <a:r>
              <a:rPr lang="zh-CN" altLang="en-US" dirty="0" smtClean="0"/>
              <a:t>、轻应用我要请假，请半天假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735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288" y="59718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假期制度分录设置前置假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6" y="1657350"/>
            <a:ext cx="4511660" cy="286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57350"/>
            <a:ext cx="4343400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0853" y="525234"/>
            <a:ext cx="87254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设置前置假是指控制</a:t>
            </a:r>
            <a:r>
              <a:rPr lang="zh-CN" altLang="en-US" dirty="0"/>
              <a:t>请假单提交时的优先级，需将前置假休完后</a:t>
            </a:r>
            <a:r>
              <a:rPr lang="zh-CN" altLang="en-US" dirty="0" smtClean="0"/>
              <a:t>，才能</a:t>
            </a:r>
            <a:r>
              <a:rPr lang="zh-CN" altLang="en-US" dirty="0"/>
              <a:t>休当前假期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如</a:t>
            </a:r>
            <a:r>
              <a:rPr lang="zh-CN" altLang="en-US" dirty="0"/>
              <a:t>事假的前置假是年假、调休假，则要将年假、调休假休完后</a:t>
            </a:r>
            <a:r>
              <a:rPr lang="zh-CN" altLang="en-US" dirty="0" smtClean="0"/>
              <a:t>，才能</a:t>
            </a:r>
            <a:r>
              <a:rPr lang="zh-CN" altLang="en-US" dirty="0"/>
              <a:t>休事假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/>
              <a:t>一</a:t>
            </a:r>
            <a:r>
              <a:rPr lang="zh-CN" altLang="en-US" dirty="0" smtClean="0"/>
              <a:t>个假期类型可以设置一个或者多个前置假。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310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536" y="42027"/>
            <a:ext cx="6697662" cy="465516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zh-CN" altLang="en-US" sz="2400" b="1" dirty="0">
                <a:solidFill>
                  <a:srgbClr val="1771EA"/>
                </a:solidFill>
                <a:latin typeface="Microsoft YaHei" charset="-122"/>
                <a:ea typeface="Microsoft YaHei" charset="-122"/>
                <a:cs typeface="Microsoft YaHei" charset="-122"/>
              </a:rPr>
              <a:t>前置假的应用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323528" y="97744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/>
                <a:ea typeface="微软雅黑"/>
                <a:cs typeface="微软雅黑"/>
              </a:defRPr>
            </a:lvl1pPr>
          </a:lstStyle>
          <a:p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89B87B-D42E-8B41-93CE-6B8CD8C02947}"/>
              </a:ext>
            </a:extLst>
          </p:cNvPr>
          <p:cNvGrpSpPr/>
          <p:nvPr/>
        </p:nvGrpSpPr>
        <p:grpSpPr>
          <a:xfrm>
            <a:off x="-11658" y="145178"/>
            <a:ext cx="407194" cy="300038"/>
            <a:chOff x="0" y="112745"/>
            <a:chExt cx="407194" cy="300038"/>
          </a:xfrm>
        </p:grpSpPr>
        <p:sp>
          <p:nvSpPr>
            <p:cNvPr id="88" name="矩形 5">
              <a:extLst>
                <a:ext uri="{FF2B5EF4-FFF2-40B4-BE49-F238E27FC236}">
                  <a16:creationId xmlns:a16="http://schemas.microsoft.com/office/drawing/2014/main" xmlns="" id="{1B9257F1-D849-9342-8CB7-7ABF3A3D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745"/>
              <a:ext cx="264319" cy="300038"/>
            </a:xfrm>
            <a:prstGeom prst="rect">
              <a:avLst/>
            </a:prstGeom>
            <a:solidFill>
              <a:srgbClr val="3CBB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矩形 6">
              <a:extLst>
                <a:ext uri="{FF2B5EF4-FFF2-40B4-BE49-F238E27FC236}">
                  <a16:creationId xmlns:a16="http://schemas.microsoft.com/office/drawing/2014/main" xmlns="" id="{3D260F87-C56E-BC42-A005-13FC91BE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" y="112745"/>
              <a:ext cx="92869" cy="30003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76" y="1516024"/>
            <a:ext cx="8231444" cy="2884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575" y="592693"/>
            <a:ext cx="50619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场景</a:t>
            </a:r>
            <a:r>
              <a:rPr lang="en-US" altLang="zh-CN" b="1" dirty="0" smtClean="0"/>
              <a:t>:</a:t>
            </a:r>
            <a:r>
              <a:rPr lang="zh-CN" altLang="en-US" b="1" dirty="0" smtClean="0"/>
              <a:t>事假的前置假是年假</a:t>
            </a:r>
            <a:endParaRPr lang="en-US" altLang="zh-CN" b="1" dirty="0" smtClean="0"/>
          </a:p>
          <a:p>
            <a:endParaRPr lang="en-US" altLang="zh-CN" dirty="0" smtClean="0"/>
          </a:p>
          <a:p>
            <a:r>
              <a:rPr lang="zh-CN" altLang="en-US" dirty="0">
                <a:solidFill>
                  <a:srgbClr val="FF0000"/>
                </a:solidFill>
              </a:rPr>
              <a:t>半天</a:t>
            </a:r>
            <a:r>
              <a:rPr lang="zh-CN" altLang="en-US" dirty="0" smtClean="0">
                <a:solidFill>
                  <a:srgbClr val="FF0000"/>
                </a:solidFill>
              </a:rPr>
              <a:t>假</a:t>
            </a:r>
            <a:r>
              <a:rPr lang="en-US" altLang="zh-CN" dirty="0" smtClean="0">
                <a:solidFill>
                  <a:srgbClr val="FF0000"/>
                </a:solidFill>
              </a:rPr>
              <a:t>Test1</a:t>
            </a:r>
            <a:r>
              <a:rPr lang="zh-CN" altLang="en-US" dirty="0" smtClean="0">
                <a:solidFill>
                  <a:srgbClr val="FF0000"/>
                </a:solidFill>
              </a:rPr>
              <a:t>事假剩余额度</a:t>
            </a:r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r>
              <a:rPr lang="zh-CN" altLang="en-US" dirty="0" smtClean="0">
                <a:solidFill>
                  <a:srgbClr val="FF0000"/>
                </a:solidFill>
              </a:rPr>
              <a:t>天，年假剩余额度</a:t>
            </a:r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r>
              <a:rPr lang="zh-CN" altLang="en-US" dirty="0" smtClean="0">
                <a:solidFill>
                  <a:srgbClr val="FF0000"/>
                </a:solidFill>
              </a:rPr>
              <a:t>天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31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3097</Words>
  <Application>Microsoft Office PowerPoint</Application>
  <PresentationFormat>全屏显示(16:9)</PresentationFormat>
  <Paragraphs>225</Paragraphs>
  <Slides>60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60</vt:i4>
      </vt:variant>
    </vt:vector>
  </HeadingPairs>
  <TitlesOfParts>
    <vt:vector size="61" baseType="lpstr">
      <vt:lpstr>Office Theme</vt:lpstr>
      <vt:lpstr>PowerPoint 演示文稿</vt:lpstr>
      <vt:lpstr>   假期制度设置半天假以及前置假</vt:lpstr>
      <vt:lpstr>假期制度主表启用半天假</vt:lpstr>
      <vt:lpstr>假期制度分录启用半天假</vt:lpstr>
      <vt:lpstr>半天假的应用</vt:lpstr>
      <vt:lpstr>半天假的应用</vt:lpstr>
      <vt:lpstr>半天假的应用</vt:lpstr>
      <vt:lpstr>假期制度分录设置前置假</vt:lpstr>
      <vt:lpstr>前置假的应用</vt:lpstr>
      <vt:lpstr>前置假的应用</vt:lpstr>
      <vt:lpstr>前置假的应用</vt:lpstr>
      <vt:lpstr>前置假的应用</vt:lpstr>
      <vt:lpstr>  基本额度规则设置以及折算方法</vt:lpstr>
      <vt:lpstr>额度规则设置详解</vt:lpstr>
      <vt:lpstr>额度规则设置详解</vt:lpstr>
      <vt:lpstr>额度规则设置详解</vt:lpstr>
      <vt:lpstr>额度规则设置详解</vt:lpstr>
      <vt:lpstr>额度规则设置详解</vt:lpstr>
      <vt:lpstr>额度规则设置详解</vt:lpstr>
      <vt:lpstr>常用假期的额度规则配置-年假</vt:lpstr>
      <vt:lpstr>常用假期的额度规则配置-年假</vt:lpstr>
      <vt:lpstr>常用假期的额度规则配置-产假</vt:lpstr>
      <vt:lpstr>常用假期的额度规则配置-陪产假</vt:lpstr>
      <vt:lpstr>    员工变动对假期额度的处理</vt:lpstr>
      <vt:lpstr>总结-变动消息处理</vt:lpstr>
      <vt:lpstr>总结-档案检查或生成</vt:lpstr>
      <vt:lpstr>入职自动生成额度</vt:lpstr>
      <vt:lpstr>入职自动生成额度</vt:lpstr>
      <vt:lpstr>入职自动生成额度</vt:lpstr>
      <vt:lpstr>离职重算额度</vt:lpstr>
      <vt:lpstr>离职重算额度</vt:lpstr>
      <vt:lpstr>离职重算额度</vt:lpstr>
      <vt:lpstr>离职重算额度</vt:lpstr>
      <vt:lpstr>调动自动重算假期额度</vt:lpstr>
      <vt:lpstr>调动自动重算假期额度</vt:lpstr>
      <vt:lpstr>调动自动重算假期额度</vt:lpstr>
      <vt:lpstr>调动自动重算假期额度</vt:lpstr>
      <vt:lpstr>调动自动重算假期额度</vt:lpstr>
      <vt:lpstr>剩余假期额度转出转入</vt:lpstr>
      <vt:lpstr>剩余假期额度转出转入</vt:lpstr>
      <vt:lpstr>剩余假期额度转出转入</vt:lpstr>
      <vt:lpstr>剩余假期额度转出转入</vt:lpstr>
      <vt:lpstr>剩余假期额度转出转入</vt:lpstr>
      <vt:lpstr>剩余假期额度转出转入</vt:lpstr>
      <vt:lpstr>剩余假期额度转出转入</vt:lpstr>
      <vt:lpstr>剩余假期额度转出转入</vt:lpstr>
      <vt:lpstr>剩余假期额度转出转入</vt:lpstr>
      <vt:lpstr>  加班转调休操作</vt:lpstr>
      <vt:lpstr>操作流程介绍</vt:lpstr>
      <vt:lpstr>操作流程介绍</vt:lpstr>
      <vt:lpstr>操作流程介绍</vt:lpstr>
      <vt:lpstr>操作流程介绍</vt:lpstr>
      <vt:lpstr>操作流程介绍</vt:lpstr>
      <vt:lpstr>操作流程介绍</vt:lpstr>
      <vt:lpstr>重要说明</vt:lpstr>
      <vt:lpstr>重要说明</vt:lpstr>
      <vt:lpstr>重要说明</vt:lpstr>
      <vt:lpstr>重要说明</vt:lpstr>
      <vt:lpstr>  弹性班请假算时长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郭功全</cp:lastModifiedBy>
  <cp:revision>40</cp:revision>
  <dcterms:created xsi:type="dcterms:W3CDTF">2020-10-08T03:35:31Z</dcterms:created>
  <dcterms:modified xsi:type="dcterms:W3CDTF">2022-10-15T09:38:32Z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1033-11.2.0.9684</vt:lpwstr>
  </property>
</Properties>
</file>